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0"/>
  </p:notesMasterIdLst>
  <p:sldIdLst>
    <p:sldId id="256" r:id="rId3"/>
    <p:sldId id="257" r:id="rId4"/>
    <p:sldId id="258" r:id="rId5"/>
    <p:sldId id="259" r:id="rId6"/>
    <p:sldId id="299" r:id="rId7"/>
    <p:sldId id="260" r:id="rId8"/>
    <p:sldId id="261" r:id="rId9"/>
    <p:sldId id="271" r:id="rId10"/>
    <p:sldId id="279" r:id="rId11"/>
    <p:sldId id="280" r:id="rId12"/>
    <p:sldId id="281" r:id="rId13"/>
    <p:sldId id="282" r:id="rId14"/>
    <p:sldId id="300" r:id="rId15"/>
    <p:sldId id="273" r:id="rId16"/>
    <p:sldId id="294" r:id="rId17"/>
    <p:sldId id="297" r:id="rId18"/>
    <p:sldId id="298"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1E1E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5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Resize augmentation comparison</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Resize</c:v>
                </c:pt>
                <c:pt idx="1">
                  <c:v>After Resize</c:v>
                </c:pt>
              </c:strCache>
            </c:strRef>
          </c:cat>
          <c:val>
            <c:numRef>
              <c:f>工作表1!$B$1:$B$2</c:f>
              <c:numCache>
                <c:formatCode>General</c:formatCode>
                <c:ptCount val="2"/>
                <c:pt idx="0">
                  <c:v>65.2</c:v>
                </c:pt>
                <c:pt idx="1">
                  <c:v>66.7</c:v>
                </c:pt>
              </c:numCache>
            </c:numRef>
          </c:val>
          <c:extLst>
            <c:ext xmlns:c16="http://schemas.microsoft.com/office/drawing/2014/chart" uri="{C3380CC4-5D6E-409C-BE32-E72D297353CC}">
              <c16:uniqueId val="{00000000-C257-4592-9EAB-5468EED16E41}"/>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915988" y="744538"/>
            <a:ext cx="4967287"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5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0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40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dbff01e5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dbff01e5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adbff01e5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640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42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43923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45652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48120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88097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60046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2528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23465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7955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763831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microsoft.com/en-us/download/details.aspx?id=5476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6.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143000" y="879894"/>
            <a:ext cx="6858000" cy="2609828"/>
          </a:xfrm>
          <a:prstGeom prst="rect">
            <a:avLst/>
          </a:prstGeom>
          <a:noFill/>
          <a:ln>
            <a:noFill/>
          </a:ln>
        </p:spPr>
        <p:txBody>
          <a:bodyPr spcFirstLastPara="1" wrap="square" lIns="68550" tIns="34275" rIns="68550" bIns="34275" anchor="b" anchorCtr="0">
            <a:noAutofit/>
          </a:bodyPr>
          <a:lstStyle/>
          <a:p>
            <a:pPr marL="0" lvl="0" indent="0" algn="ctr" rtl="0">
              <a:lnSpc>
                <a:spcPct val="90000"/>
              </a:lnSpc>
              <a:spcBef>
                <a:spcPts val="0"/>
              </a:spcBef>
              <a:spcAft>
                <a:spcPts val="0"/>
              </a:spcAft>
              <a:buClr>
                <a:schemeClr val="dk1"/>
              </a:buClr>
              <a:buSzPts val="675"/>
              <a:buFont typeface="Arial"/>
              <a:buNone/>
            </a:pPr>
            <a:r>
              <a:rPr lang="en-US" sz="2700" b="1">
                <a:latin typeface="Arial"/>
                <a:ea typeface="Arial"/>
                <a:cs typeface="Arial"/>
                <a:sym typeface="Arial"/>
              </a:rPr>
              <a:t>影像處理、電腦視覺及深度學習概論</a:t>
            </a:r>
            <a:r>
              <a:rPr lang="en-US" sz="2700" b="1" dirty="0">
                <a:latin typeface="Arial"/>
                <a:ea typeface="Arial"/>
                <a:cs typeface="Arial"/>
                <a:sym typeface="Arial"/>
              </a:rPr>
              <a:t> (Introduction to Image Processing, Computer Vision and Deep Learning)</a:t>
            </a:r>
            <a:br>
              <a:rPr lang="en-US" sz="2700" dirty="0">
                <a:latin typeface="Arial"/>
                <a:ea typeface="Arial"/>
                <a:cs typeface="Arial"/>
                <a:sym typeface="Arial"/>
              </a:rPr>
            </a:br>
            <a:br>
              <a:rPr lang="en-US" sz="2700" dirty="0">
                <a:latin typeface="Arial"/>
                <a:ea typeface="Arial"/>
                <a:cs typeface="Arial"/>
                <a:sym typeface="Arial"/>
              </a:rPr>
            </a:br>
            <a:r>
              <a:rPr lang="en-US" sz="2700" dirty="0">
                <a:latin typeface="Arial"/>
                <a:ea typeface="Arial"/>
                <a:cs typeface="Arial"/>
                <a:sym typeface="Arial"/>
              </a:rPr>
              <a:t>Homework 2</a:t>
            </a:r>
            <a:endParaRPr dirty="0"/>
          </a:p>
        </p:txBody>
      </p:sp>
      <p:sp>
        <p:nvSpPr>
          <p:cNvPr id="89" name="Google Shape;89;p13"/>
          <p:cNvSpPr txBox="1">
            <a:spLocks noGrp="1"/>
          </p:cNvSpPr>
          <p:nvPr>
            <p:ph type="subTitle" idx="1"/>
          </p:nvPr>
        </p:nvSpPr>
        <p:spPr>
          <a:xfrm>
            <a:off x="1143000" y="3558780"/>
            <a:ext cx="6858000" cy="2084467"/>
          </a:xfrm>
          <a:prstGeom prst="rect">
            <a:avLst/>
          </a:prstGeom>
          <a:noFill/>
          <a:ln>
            <a:noFill/>
          </a:ln>
        </p:spPr>
        <p:txBody>
          <a:bodyPr spcFirstLastPara="1" wrap="square" lIns="68550" tIns="34275" rIns="68550" bIns="34275" anchor="t" anchorCtr="0">
            <a:noAutofit/>
          </a:bodyPr>
          <a:lstStyle/>
          <a:p>
            <a:pPr marL="0" lvl="0" indent="0" algn="ctr" rtl="0">
              <a:lnSpc>
                <a:spcPct val="90000"/>
              </a:lnSpc>
              <a:spcBef>
                <a:spcPts val="0"/>
              </a:spcBef>
              <a:spcAft>
                <a:spcPts val="0"/>
              </a:spcAft>
              <a:buClr>
                <a:schemeClr val="dk1"/>
              </a:buClr>
              <a:buSzPts val="500"/>
              <a:buNone/>
            </a:pPr>
            <a:r>
              <a:rPr lang="en-US" sz="2000">
                <a:latin typeface="Arial"/>
                <a:ea typeface="Arial"/>
                <a:cs typeface="Arial"/>
                <a:sym typeface="Arial"/>
              </a:rPr>
              <a:t>TA:</a:t>
            </a:r>
            <a:endParaRPr/>
          </a:p>
          <a:p>
            <a:pPr marL="0" lvl="0" indent="0" algn="ctr" rtl="0">
              <a:lnSpc>
                <a:spcPct val="90000"/>
              </a:lnSpc>
              <a:spcBef>
                <a:spcPts val="1000"/>
              </a:spcBef>
              <a:spcAft>
                <a:spcPts val="0"/>
              </a:spcAft>
              <a:buClr>
                <a:schemeClr val="dk1"/>
              </a:buClr>
              <a:buSzPts val="500"/>
              <a:buNone/>
            </a:pPr>
            <a:r>
              <a:rPr lang="en-US" sz="2000">
                <a:latin typeface="Arial"/>
                <a:ea typeface="Arial"/>
                <a:cs typeface="Arial"/>
                <a:sym typeface="Arial"/>
              </a:rPr>
              <a:t>        West: player210421@gmail.com</a:t>
            </a:r>
            <a:endParaRPr/>
          </a:p>
          <a:p>
            <a:pPr marL="0" lvl="0" indent="1815704" algn="l" rtl="0">
              <a:lnSpc>
                <a:spcPct val="90000"/>
              </a:lnSpc>
              <a:spcBef>
                <a:spcPts val="1000"/>
              </a:spcBef>
              <a:spcAft>
                <a:spcPts val="0"/>
              </a:spcAft>
              <a:buClr>
                <a:schemeClr val="dk1"/>
              </a:buClr>
              <a:buSzPts val="500"/>
              <a:buNone/>
            </a:pPr>
            <a:endParaRPr sz="2000">
              <a:latin typeface="Arial"/>
              <a:ea typeface="Arial"/>
              <a:cs typeface="Arial"/>
              <a:sym typeface="Arial"/>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Office Hour: 17:00~19:00, Mon.</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10:00~12:00, Wed.</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At CSIE 9F Robotics Lab.</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圖片 4">
            <a:extLst>
              <a:ext uri="{FF2B5EF4-FFF2-40B4-BE49-F238E27FC236}">
                <a16:creationId xmlns:a16="http://schemas.microsoft.com/office/drawing/2014/main" id="{47DB7166-05E5-4403-9E34-2FCC994862E8}"/>
              </a:ext>
            </a:extLst>
          </p:cNvPr>
          <p:cNvPicPr>
            <a:picLocks noChangeAspect="1"/>
          </p:cNvPicPr>
          <p:nvPr/>
        </p:nvPicPr>
        <p:blipFill>
          <a:blip r:embed="rId3"/>
          <a:stretch>
            <a:fillRect/>
          </a:stretch>
        </p:blipFill>
        <p:spPr>
          <a:xfrm>
            <a:off x="2334491" y="4271415"/>
            <a:ext cx="5029200" cy="2314575"/>
          </a:xfrm>
          <a:prstGeom prst="rect">
            <a:avLst/>
          </a:prstGeom>
        </p:spPr>
      </p:pic>
      <p:sp>
        <p:nvSpPr>
          <p:cNvPr id="131" name="Shape 131"/>
          <p:cNvSpPr txBox="1">
            <a:spLocks noGrp="1"/>
          </p:cNvSpPr>
          <p:nvPr>
            <p:ph type="title"/>
          </p:nvPr>
        </p:nvSpPr>
        <p:spPr>
          <a:xfrm>
            <a:off x="0" y="0"/>
            <a:ext cx="7886699" cy="696286"/>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.2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Intrinsic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32" name="Shape 132"/>
          <p:cNvSpPr txBox="1">
            <a:spLocks noGrp="1"/>
          </p:cNvSpPr>
          <p:nvPr>
            <p:ph type="sldNum" idx="12"/>
          </p:nvPr>
        </p:nvSpPr>
        <p:spPr>
          <a:xfrm>
            <a:off x="7074330"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10</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33" name="Shape 133"/>
          <p:cNvSpPr txBox="1">
            <a:spLocks noGrp="1"/>
          </p:cNvSpPr>
          <p:nvPr>
            <p:ph type="body" idx="1"/>
          </p:nvPr>
        </p:nvSpPr>
        <p:spPr>
          <a:xfrm>
            <a:off x="0" y="640834"/>
            <a:ext cx="8370907" cy="3263400"/>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 1</a:t>
            </a:r>
            <a:r>
              <a:rPr lang="en-US" altLang="zh-TW" sz="2000" dirty="0">
                <a:latin typeface="Arial"/>
                <a:ea typeface="Arial"/>
                <a:cs typeface="Arial"/>
                <a:sym typeface="Arial"/>
              </a:rPr>
              <a:t>.bmp ~ 15.bmp</a:t>
            </a:r>
            <a:endParaRPr lang="en-US" altLang="zh-TW"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intrinsic matrix </a:t>
            </a:r>
            <a:r>
              <a:rPr lang="en-US" altLang="zh-TW" sz="2000" dirty="0">
                <a:solidFill>
                  <a:srgbClr val="000000"/>
                </a:solidFill>
                <a:latin typeface="Arial"/>
                <a:ea typeface="Arial"/>
                <a:cs typeface="Arial"/>
                <a:sym typeface="Arial"/>
              </a:rPr>
              <a:t>(</a:t>
            </a:r>
            <a:r>
              <a:rPr lang="en-US" altLang="zh-TW" sz="2000" dirty="0">
                <a:latin typeface="Arial"/>
                <a:ea typeface="Arial"/>
                <a:cs typeface="Arial"/>
                <a:sym typeface="Arial"/>
              </a:rPr>
              <a:t>)</a:t>
            </a:r>
            <a:r>
              <a:rPr lang="en-US" sz="2000" dirty="0">
                <a:solidFill>
                  <a:srgbClr val="000000"/>
                </a:solidFill>
                <a:latin typeface="Arial"/>
                <a:ea typeface="Arial"/>
                <a:cs typeface="Arial"/>
                <a:sym typeface="Arial"/>
              </a:rPr>
              <a:t>:</a:t>
            </a: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None/>
            </a:pPr>
            <a:endParaRPr lang="en-US" sz="2000" dirty="0">
              <a:solidFill>
                <a:srgbClr val="000000"/>
              </a:solidFill>
              <a:latin typeface="Arial"/>
              <a:ea typeface="Arial"/>
              <a:cs typeface="Arial"/>
              <a:sym typeface="Arial"/>
            </a:endParaRP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Clr>
                <a:srgbClr val="000000"/>
              </a:buClr>
              <a:buNone/>
            </a:pPr>
            <a:r>
              <a:rPr lang="en-US" altLang="zh-TW" sz="2000" dirty="0">
                <a:latin typeface="Arial"/>
                <a:ea typeface="Arial"/>
                <a:cs typeface="Arial"/>
                <a:sym typeface="Arial"/>
              </a:rPr>
              <a:t>           2) Click button “1.2” and then show the result on the console 	 	window.</a:t>
            </a:r>
            <a:endParaRPr lang="en-US" sz="2000" dirty="0">
              <a:solidFill>
                <a:srgbClr val="000000"/>
              </a:solidFill>
              <a:latin typeface="Arial"/>
              <a:ea typeface="Arial"/>
              <a:cs typeface="Arial"/>
              <a:sym typeface="Arial"/>
            </a:endParaRPr>
          </a:p>
          <a:p>
            <a:pPr indent="-171450">
              <a:lnSpc>
                <a:spcPct val="100000"/>
              </a:lnSpc>
              <a:spcBef>
                <a:spcPts val="0"/>
              </a:spcBef>
              <a:buClr>
                <a:srgbClr val="000000"/>
              </a:buClr>
            </a:pPr>
            <a:endParaRPr lang="en-US" sz="2000" dirty="0">
              <a:solidFill>
                <a:srgbClr val="000000"/>
              </a:solidFill>
            </a:endParaRPr>
          </a:p>
          <a:p>
            <a:pPr marL="447675" indent="-355600">
              <a:lnSpc>
                <a:spcPct val="100000"/>
              </a:lnSpc>
              <a:spcBef>
                <a:spcPts val="0"/>
              </a:spcBef>
              <a:buClr>
                <a:srgbClr val="000000"/>
              </a:buClr>
            </a:pPr>
            <a:r>
              <a:rPr lang="en-US" sz="2000" dirty="0">
                <a:solidFill>
                  <a:srgbClr val="000000"/>
                </a:solidFill>
              </a:rPr>
              <a:t>Output format:</a:t>
            </a:r>
            <a:endParaRPr sz="2000" dirty="0">
              <a:solidFill>
                <a:srgbClr val="000000"/>
              </a:solidFill>
            </a:endParaRPr>
          </a:p>
          <a:p>
            <a:pPr marL="447675" lvl="1" indent="-355600">
              <a:lnSpc>
                <a:spcPct val="100000"/>
              </a:lnSpc>
              <a:buClr>
                <a:srgbClr val="000000"/>
              </a:buClr>
              <a:buFont typeface="Wingdings" panose="05000000000000000000" pitchFamily="2" charset="2"/>
              <a:buChar char="q"/>
            </a:pPr>
            <a:endParaRPr lang="en-US" sz="2000" dirty="0">
              <a:solidFill>
                <a:srgbClr val="000000"/>
              </a:solidFill>
            </a:endParaRPr>
          </a:p>
          <a:p>
            <a:pPr marL="447675" lvl="1" indent="-355600">
              <a:lnSpc>
                <a:spcPct val="100000"/>
              </a:lnSpc>
              <a:buClr>
                <a:srgbClr val="000000"/>
              </a:buClr>
              <a:buFont typeface="Wingdings" panose="05000000000000000000" pitchFamily="2" charset="2"/>
              <a:buChar char="q"/>
            </a:pPr>
            <a:r>
              <a:rPr lang="en-US" sz="2000" dirty="0">
                <a:solidFill>
                  <a:srgbClr val="000000"/>
                </a:solidFill>
              </a:rPr>
              <a:t>Hint: OpenCV Textbook Chapter 11</a:t>
            </a:r>
            <a:r>
              <a:rPr lang="zh-TW" altLang="en-US" sz="2000" dirty="0">
                <a:solidFill>
                  <a:srgbClr val="000000"/>
                </a:solidFill>
              </a:rPr>
              <a:t> </a:t>
            </a:r>
            <a:r>
              <a:rPr lang="en-US" altLang="zh-TW" sz="2000" dirty="0">
                <a:solidFill>
                  <a:srgbClr val="000000"/>
                </a:solidFill>
              </a:rPr>
              <a:t>(P.398 ~ p.400)</a:t>
            </a:r>
          </a:p>
        </p:txBody>
      </p:sp>
      <p:pic>
        <p:nvPicPr>
          <p:cNvPr id="134" name="Shape 134" descr="擷取.JPG"/>
          <p:cNvPicPr preferRelativeResize="0"/>
          <p:nvPr/>
        </p:nvPicPr>
        <p:blipFill rotWithShape="1">
          <a:blip r:embed="rId4">
            <a:alphaModFix/>
          </a:blip>
          <a:srcRect l="9460" t="14117" b="13746"/>
          <a:stretch/>
        </p:blipFill>
        <p:spPr>
          <a:xfrm>
            <a:off x="4258725" y="1075458"/>
            <a:ext cx="2489982" cy="1035774"/>
          </a:xfrm>
          <a:prstGeom prst="rect">
            <a:avLst/>
          </a:prstGeom>
          <a:noFill/>
          <a:ln>
            <a:noFill/>
          </a:ln>
        </p:spPr>
      </p:pic>
      <p:pic>
        <p:nvPicPr>
          <p:cNvPr id="135" name="Shape 135" descr="擷取.JPG"/>
          <p:cNvPicPr preferRelativeResize="0"/>
          <p:nvPr/>
        </p:nvPicPr>
        <p:blipFill rotWithShape="1">
          <a:blip r:embed="rId5">
            <a:alphaModFix/>
          </a:blip>
          <a:srcRect r="2905"/>
          <a:stretch/>
        </p:blipFill>
        <p:spPr>
          <a:xfrm>
            <a:off x="2489024" y="2765352"/>
            <a:ext cx="4585306" cy="973731"/>
          </a:xfrm>
          <a:prstGeom prst="rect">
            <a:avLst/>
          </a:prstGeom>
          <a:noFill/>
          <a:ln>
            <a:noFill/>
          </a:ln>
        </p:spPr>
      </p:pic>
      <p:sp>
        <p:nvSpPr>
          <p:cNvPr id="2" name="Rectangle 1">
            <a:extLst>
              <a:ext uri="{FF2B5EF4-FFF2-40B4-BE49-F238E27FC236}">
                <a16:creationId xmlns:a16="http://schemas.microsoft.com/office/drawing/2014/main" id="{7F336A13-7362-4C04-8CA4-EDE960AF258F}"/>
              </a:ext>
            </a:extLst>
          </p:cNvPr>
          <p:cNvSpPr/>
          <p:nvPr/>
        </p:nvSpPr>
        <p:spPr>
          <a:xfrm>
            <a:off x="7074330" y="312122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201508FB-8621-410E-89E8-1EB1520D9B3F}"/>
              </a:ext>
            </a:extLst>
          </p:cNvPr>
          <p:cNvSpPr/>
          <p:nvPr/>
        </p:nvSpPr>
        <p:spPr>
          <a:xfrm>
            <a:off x="2764542" y="5348699"/>
            <a:ext cx="1641203" cy="382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6" name="圖片 5">
            <a:extLst>
              <a:ext uri="{FF2B5EF4-FFF2-40B4-BE49-F238E27FC236}">
                <a16:creationId xmlns:a16="http://schemas.microsoft.com/office/drawing/2014/main" id="{AD24D5C8-0477-4859-B649-A8CCFECA5E23}"/>
              </a:ext>
            </a:extLst>
          </p:cNvPr>
          <p:cNvPicPr>
            <a:picLocks noChangeAspect="1"/>
          </p:cNvPicPr>
          <p:nvPr/>
        </p:nvPicPr>
        <p:blipFill rotWithShape="1">
          <a:blip r:embed="rId3"/>
          <a:srcRect l="48360" t="12413" r="3338" b="7502"/>
          <a:stretch/>
        </p:blipFill>
        <p:spPr>
          <a:xfrm>
            <a:off x="5919327" y="4414419"/>
            <a:ext cx="2429164" cy="1853622"/>
          </a:xfrm>
          <a:prstGeom prst="rect">
            <a:avLst/>
          </a:prstGeom>
        </p:spPr>
      </p:pic>
      <p:sp>
        <p:nvSpPr>
          <p:cNvPr id="140" name="Shape 140"/>
          <p:cNvSpPr txBox="1">
            <a:spLocks noGrp="1"/>
          </p:cNvSpPr>
          <p:nvPr>
            <p:ph type="title"/>
          </p:nvPr>
        </p:nvSpPr>
        <p:spPr>
          <a:xfrm>
            <a:off x="0" y="8982"/>
            <a:ext cx="7886699" cy="627647"/>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.3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Extrinsic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41" name="Shape 141"/>
          <p:cNvSpPr txBox="1">
            <a:spLocks noGrp="1"/>
          </p:cNvSpPr>
          <p:nvPr>
            <p:ph type="sldNum" idx="12"/>
          </p:nvPr>
        </p:nvSpPr>
        <p:spPr>
          <a:xfrm>
            <a:off x="7035646" y="6574867"/>
            <a:ext cx="2057400" cy="273825"/>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11</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42" name="Shape 142"/>
          <p:cNvSpPr txBox="1">
            <a:spLocks noGrp="1"/>
          </p:cNvSpPr>
          <p:nvPr>
            <p:ph type="body" idx="1"/>
          </p:nvPr>
        </p:nvSpPr>
        <p:spPr>
          <a:xfrm>
            <a:off x="0" y="603129"/>
            <a:ext cx="8997696" cy="4439513"/>
          </a:xfrm>
          <a:prstGeom prst="rect">
            <a:avLst/>
          </a:prstGeom>
          <a:noFill/>
          <a:ln>
            <a:noFill/>
          </a:ln>
        </p:spPr>
        <p:txBody>
          <a:bodyPr lIns="68569" tIns="34275" rIns="68569" bIns="34275" anchor="t" anchorCtr="0">
            <a:noAutofit/>
          </a:bodyPr>
          <a:lstStyle/>
          <a:p>
            <a:pPr marL="357188" indent="-357188">
              <a:spcBef>
                <a:spcPts val="0"/>
              </a:spcBef>
              <a:buClr>
                <a:srgbClr val="000000"/>
              </a:buClr>
            </a:pPr>
            <a:r>
              <a:rPr lang="en-US" sz="2000" dirty="0">
                <a:solidFill>
                  <a:srgbClr val="000000"/>
                </a:solidFill>
                <a:latin typeface="Arial"/>
                <a:ea typeface="Arial"/>
                <a:cs typeface="Arial"/>
                <a:sym typeface="Arial"/>
              </a:rPr>
              <a:t>Given: intrinsic parameters, distortion coefficients, and the list of 15 images</a:t>
            </a:r>
            <a:endParaRPr lang="en-US" altLang="zh-TW" sz="2000" dirty="0">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sym typeface="Arial"/>
              </a:rPr>
              <a:t>Q: 1) Find the extrinsic matrix of the chessboard for </a:t>
            </a:r>
            <a:r>
              <a:rPr lang="en-US" dirty="0">
                <a:solidFill>
                  <a:srgbClr val="000000"/>
                </a:solidFill>
                <a:latin typeface="Arial"/>
                <a:ea typeface="Arial"/>
                <a:cs typeface="Arial"/>
                <a:sym typeface="Arial"/>
              </a:rPr>
              <a:t>each of the 15 images, respectively</a:t>
            </a:r>
            <a:r>
              <a:rPr lang="en-US" sz="2000" dirty="0">
                <a:solidFill>
                  <a:srgbClr val="000000"/>
                </a:solidFill>
                <a:latin typeface="Arial"/>
                <a:ea typeface="Arial"/>
                <a:cs typeface="Arial"/>
                <a:sym typeface="Arial"/>
              </a:rPr>
              <a:t>:</a:t>
            </a: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lang="en-US"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r>
              <a:rPr lang="en-US" altLang="zh-TW" sz="2000" dirty="0">
                <a:latin typeface="Arial"/>
                <a:ea typeface="Arial"/>
                <a:cs typeface="Arial"/>
                <a:sym typeface="Arial"/>
              </a:rPr>
              <a:t>          2) Click </a:t>
            </a:r>
            <a:r>
              <a:rPr lang="en-US" altLang="zh-TW" sz="2000" dirty="0">
                <a:solidFill>
                  <a:srgbClr val="000000"/>
                </a:solidFill>
                <a:latin typeface="Arial"/>
                <a:ea typeface="Arial"/>
                <a:cs typeface="Arial"/>
                <a:sym typeface="Arial"/>
              </a:rPr>
              <a:t>button “1.3” and then show the result on the console window.</a:t>
            </a:r>
          </a:p>
          <a:p>
            <a:pPr marL="0" indent="0">
              <a:spcBef>
                <a:spcPts val="0"/>
              </a:spcBef>
              <a:buNone/>
            </a:pPr>
            <a:endParaRPr sz="2000" dirty="0">
              <a:solidFill>
                <a:srgbClr val="000000"/>
              </a:solidFill>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rPr>
              <a:t>Output format:</a:t>
            </a:r>
            <a:endParaRPr lang="en-US" altLang="zh-TW" sz="2000" dirty="0">
              <a:solidFill>
                <a:srgbClr val="000000"/>
              </a:solidFill>
            </a:endParaRPr>
          </a:p>
          <a:p>
            <a:pPr marL="0" indent="0">
              <a:spcBef>
                <a:spcPts val="0"/>
              </a:spcBef>
              <a:buClr>
                <a:srgbClr val="000000"/>
              </a:buClr>
              <a:buNone/>
            </a:pPr>
            <a:r>
              <a:rPr lang="en-US" sz="2000" dirty="0">
                <a:solidFill>
                  <a:srgbClr val="000000"/>
                </a:solidFill>
                <a:latin typeface="Arial"/>
                <a:ea typeface="Arial"/>
                <a:cs typeface="Arial"/>
              </a:rPr>
              <a:t>                                                             </a:t>
            </a:r>
            <a:endParaRPr sz="2000" dirty="0">
              <a:solidFill>
                <a:srgbClr val="000000"/>
              </a:solidFill>
            </a:endParaRPr>
          </a:p>
          <a:p>
            <a:pPr marL="0" lvl="1" indent="0">
              <a:buClr>
                <a:srgbClr val="000000"/>
              </a:buClr>
              <a:buNone/>
            </a:pPr>
            <a:r>
              <a:rPr lang="en-US" sz="2000" dirty="0">
                <a:solidFill>
                  <a:srgbClr val="000000"/>
                </a:solidFill>
              </a:rPr>
              <a:t> </a:t>
            </a:r>
          </a:p>
          <a:p>
            <a:pPr marL="342900" lvl="1" indent="-342900">
              <a:buClr>
                <a:srgbClr val="000000"/>
              </a:buClr>
              <a:buFont typeface="Wingdings" panose="05000000000000000000" pitchFamily="2" charset="2"/>
              <a:buChar char="q"/>
            </a:pPr>
            <a:r>
              <a:rPr lang="en-US" sz="2000" dirty="0">
                <a:solidFill>
                  <a:srgbClr val="000000"/>
                </a:solidFill>
              </a:rPr>
              <a:t>Hint: OpenCV Textbook Chapter 11, </a:t>
            </a:r>
            <a:r>
              <a:rPr lang="en-US" altLang="zh-TW" sz="2000" dirty="0"/>
              <a:t>p.370~402 </a:t>
            </a:r>
            <a:endParaRPr lang="en-US" sz="2000" dirty="0">
              <a:solidFill>
                <a:srgbClr val="000000"/>
              </a:solidFill>
            </a:endParaRPr>
          </a:p>
          <a:p>
            <a:pPr marL="0" lvl="1" indent="0">
              <a:buClr>
                <a:srgbClr val="000000"/>
              </a:buClr>
              <a:buNone/>
            </a:pPr>
            <a:endParaRPr lang="en-US" sz="2000" dirty="0">
              <a:solidFill>
                <a:srgbClr val="000000"/>
              </a:solidFill>
            </a:endParaRPr>
          </a:p>
        </p:txBody>
      </p:sp>
      <p:pic>
        <p:nvPicPr>
          <p:cNvPr id="143" name="Shape 143" descr="擷取.JPG"/>
          <p:cNvPicPr preferRelativeResize="0"/>
          <p:nvPr/>
        </p:nvPicPr>
        <p:blipFill>
          <a:blip r:embed="rId4">
            <a:alphaModFix/>
          </a:blip>
          <a:stretch>
            <a:fillRect/>
          </a:stretch>
        </p:blipFill>
        <p:spPr>
          <a:xfrm>
            <a:off x="3268438" y="1222568"/>
            <a:ext cx="2261732" cy="1014379"/>
          </a:xfrm>
          <a:prstGeom prst="rect">
            <a:avLst/>
          </a:prstGeom>
          <a:noFill/>
          <a:ln>
            <a:noFill/>
          </a:ln>
        </p:spPr>
      </p:pic>
      <p:pic>
        <p:nvPicPr>
          <p:cNvPr id="144" name="Shape 144" descr="擷取.JPG"/>
          <p:cNvPicPr preferRelativeResize="0"/>
          <p:nvPr/>
        </p:nvPicPr>
        <p:blipFill rotWithShape="1">
          <a:blip r:embed="rId5">
            <a:alphaModFix/>
          </a:blip>
          <a:srcRect t="6147" r="2838"/>
          <a:stretch/>
        </p:blipFill>
        <p:spPr>
          <a:xfrm>
            <a:off x="2357998" y="2882619"/>
            <a:ext cx="5033168" cy="944169"/>
          </a:xfrm>
          <a:prstGeom prst="rect">
            <a:avLst/>
          </a:prstGeom>
          <a:noFill/>
          <a:ln>
            <a:noFill/>
          </a:ln>
        </p:spPr>
      </p:pic>
      <p:sp>
        <p:nvSpPr>
          <p:cNvPr id="4" name="Rectangle 3">
            <a:extLst>
              <a:ext uri="{FF2B5EF4-FFF2-40B4-BE49-F238E27FC236}">
                <a16:creationId xmlns:a16="http://schemas.microsoft.com/office/drawing/2014/main" id="{E290A197-E7CB-4558-B723-32DC6C246427}"/>
              </a:ext>
            </a:extLst>
          </p:cNvPr>
          <p:cNvSpPr/>
          <p:nvPr/>
        </p:nvSpPr>
        <p:spPr>
          <a:xfrm>
            <a:off x="7391166" y="308370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Rectangle 13">
            <a:extLst>
              <a:ext uri="{FF2B5EF4-FFF2-40B4-BE49-F238E27FC236}">
                <a16:creationId xmlns:a16="http://schemas.microsoft.com/office/drawing/2014/main" id="{3A1677F7-FFFE-41DA-8E92-D49A052D69B2}"/>
              </a:ext>
            </a:extLst>
          </p:cNvPr>
          <p:cNvSpPr/>
          <p:nvPr/>
        </p:nvSpPr>
        <p:spPr>
          <a:xfrm>
            <a:off x="936128" y="4350223"/>
            <a:ext cx="4222406"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rPr>
              <a:t>(1) List of numbers: 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(2) Select 1, then 1.bmp will be applied, and so on</a:t>
            </a:r>
          </a:p>
        </p:txBody>
      </p:sp>
      <p:cxnSp>
        <p:nvCxnSpPr>
          <p:cNvPr id="3" name="Straight Arrow Connector 2">
            <a:extLst>
              <a:ext uri="{FF2B5EF4-FFF2-40B4-BE49-F238E27FC236}">
                <a16:creationId xmlns:a16="http://schemas.microsoft.com/office/drawing/2014/main" id="{50F05A6C-F486-42ED-880A-C2F26E49A81E}"/>
              </a:ext>
            </a:extLst>
          </p:cNvPr>
          <p:cNvCxnSpPr>
            <a:cxnSpLocks/>
            <a:stCxn id="14" idx="3"/>
          </p:cNvCxnSpPr>
          <p:nvPr/>
        </p:nvCxnSpPr>
        <p:spPr>
          <a:xfrm>
            <a:off x="5158534" y="4611833"/>
            <a:ext cx="1130754" cy="6589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Rectangle 11">
            <a:extLst>
              <a:ext uri="{FF2B5EF4-FFF2-40B4-BE49-F238E27FC236}">
                <a16:creationId xmlns:a16="http://schemas.microsoft.com/office/drawing/2014/main" id="{AE7F71D5-D94C-48A6-8D77-62590763721A}"/>
              </a:ext>
            </a:extLst>
          </p:cNvPr>
          <p:cNvSpPr/>
          <p:nvPr/>
        </p:nvSpPr>
        <p:spPr>
          <a:xfrm>
            <a:off x="6316615" y="5146003"/>
            <a:ext cx="920431" cy="33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5" name="圖片 4">
            <a:extLst>
              <a:ext uri="{FF2B5EF4-FFF2-40B4-BE49-F238E27FC236}">
                <a16:creationId xmlns:a16="http://schemas.microsoft.com/office/drawing/2014/main" id="{5171E25A-2D8E-48FD-82CA-98AD34069F34}"/>
              </a:ext>
            </a:extLst>
          </p:cNvPr>
          <p:cNvPicPr>
            <a:picLocks noChangeAspect="1"/>
          </p:cNvPicPr>
          <p:nvPr/>
        </p:nvPicPr>
        <p:blipFill>
          <a:blip r:embed="rId3"/>
          <a:stretch>
            <a:fillRect/>
          </a:stretch>
        </p:blipFill>
        <p:spPr>
          <a:xfrm>
            <a:off x="2279952" y="3854609"/>
            <a:ext cx="5029200" cy="2314575"/>
          </a:xfrm>
          <a:prstGeom prst="rect">
            <a:avLst/>
          </a:prstGeom>
        </p:spPr>
      </p:pic>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.4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Distortion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12</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51" name="Shape 151"/>
          <p:cNvSpPr txBox="1">
            <a:spLocks noGrp="1"/>
          </p:cNvSpPr>
          <p:nvPr>
            <p:ph type="body" idx="1"/>
          </p:nvPr>
        </p:nvSpPr>
        <p:spPr>
          <a:xfrm>
            <a:off x="69197" y="626524"/>
            <a:ext cx="8802769" cy="3375164"/>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distortion matrix:</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latin typeface="Arial"/>
                <a:ea typeface="Arial"/>
                <a:cs typeface="Arial"/>
                <a:sym typeface="Arial"/>
              </a:rPr>
              <a:t>2) Click </a:t>
            </a:r>
            <a:r>
              <a:rPr lang="en-US" altLang="zh-TW" sz="2000" dirty="0">
                <a:solidFill>
                  <a:srgbClr val="000000"/>
                </a:solidFill>
                <a:latin typeface="Arial"/>
                <a:ea typeface="Arial"/>
                <a:cs typeface="Arial"/>
                <a:sym typeface="Arial"/>
              </a:rPr>
              <a:t>button “1.4” to show the result on the console window.</a:t>
            </a:r>
            <a:endParaRPr sz="2000"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rPr>
              <a:t>Output format:                                                                                           </a:t>
            </a:r>
          </a:p>
          <a:p>
            <a:pPr marL="0" indent="0">
              <a:lnSpc>
                <a:spcPct val="100000"/>
              </a:lnSpc>
              <a:spcBef>
                <a:spcPts val="0"/>
              </a:spcBef>
              <a:buClr>
                <a:srgbClr val="000000"/>
              </a:buClr>
              <a:buNone/>
            </a:pP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Distortion </a:t>
            </a:r>
            <a:r>
              <a:rPr lang="en-US" dirty="0">
                <a:solidFill>
                  <a:srgbClr val="000000"/>
                </a:solidFill>
              </a:rPr>
              <a:t>coefficients </a:t>
            </a:r>
            <a:r>
              <a:rPr lang="en-US" sz="2000" dirty="0">
                <a:solidFill>
                  <a:srgbClr val="000000"/>
                </a:solidFill>
              </a:rPr>
              <a:t>can be </a:t>
            </a:r>
            <a:r>
              <a:rPr lang="en-US" dirty="0">
                <a:solidFill>
                  <a:srgbClr val="000000"/>
                </a:solidFill>
              </a:rPr>
              <a:t>obtained</a:t>
            </a:r>
            <a:r>
              <a:rPr lang="en-US" sz="2000" dirty="0">
                <a:solidFill>
                  <a:srgbClr val="000000"/>
                </a:solidFill>
              </a:rPr>
              <a:t> simultaneously with intrinsic parameters</a:t>
            </a: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pic>
        <p:nvPicPr>
          <p:cNvPr id="152" name="Shape 152" descr="擷取.JPG"/>
          <p:cNvPicPr preferRelativeResize="0"/>
          <p:nvPr/>
        </p:nvPicPr>
        <p:blipFill>
          <a:blip r:embed="rId4">
            <a:alphaModFix/>
          </a:blip>
          <a:stretch>
            <a:fillRect/>
          </a:stretch>
        </p:blipFill>
        <p:spPr>
          <a:xfrm>
            <a:off x="4333913" y="910774"/>
            <a:ext cx="2050256" cy="421481"/>
          </a:xfrm>
          <a:prstGeom prst="rect">
            <a:avLst/>
          </a:prstGeom>
          <a:noFill/>
          <a:ln>
            <a:noFill/>
          </a:ln>
        </p:spPr>
      </p:pic>
      <p:pic>
        <p:nvPicPr>
          <p:cNvPr id="153" name="Shape 153" descr="擷取.JPG"/>
          <p:cNvPicPr preferRelativeResize="0"/>
          <p:nvPr/>
        </p:nvPicPr>
        <p:blipFill>
          <a:blip r:embed="rId5">
            <a:alphaModFix/>
          </a:blip>
          <a:stretch>
            <a:fillRect/>
          </a:stretch>
        </p:blipFill>
        <p:spPr>
          <a:xfrm>
            <a:off x="2279952" y="1677722"/>
            <a:ext cx="5493064" cy="421481"/>
          </a:xfrm>
          <a:prstGeom prst="rect">
            <a:avLst/>
          </a:prstGeom>
          <a:noFill/>
          <a:ln>
            <a:noFill/>
          </a:ln>
        </p:spPr>
      </p:pic>
      <p:sp>
        <p:nvSpPr>
          <p:cNvPr id="2" name="Rectangle 1">
            <a:extLst>
              <a:ext uri="{FF2B5EF4-FFF2-40B4-BE49-F238E27FC236}">
                <a16:creationId xmlns:a16="http://schemas.microsoft.com/office/drawing/2014/main" id="{390D66CD-2296-419A-9CD8-5AB318EB2EB1}"/>
              </a:ext>
            </a:extLst>
          </p:cNvPr>
          <p:cNvSpPr/>
          <p:nvPr/>
        </p:nvSpPr>
        <p:spPr>
          <a:xfrm>
            <a:off x="7905893" y="1626852"/>
            <a:ext cx="11689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5E53786F-B48B-4764-8B01-2F0FEA1F095C}"/>
              </a:ext>
            </a:extLst>
          </p:cNvPr>
          <p:cNvSpPr/>
          <p:nvPr/>
        </p:nvSpPr>
        <p:spPr>
          <a:xfrm>
            <a:off x="2707799" y="5588175"/>
            <a:ext cx="1626114" cy="422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5" name="Shape 158">
            <a:extLst>
              <a:ext uri="{FF2B5EF4-FFF2-40B4-BE49-F238E27FC236}">
                <a16:creationId xmlns:a16="http://schemas.microsoft.com/office/drawing/2014/main" id="{165AC61A-3A28-4DF7-BB1A-D51C90655C8C}"/>
              </a:ext>
            </a:extLst>
          </p:cNvPr>
          <p:cNvSpPr txBox="1">
            <a:spLocks noGrp="1"/>
          </p:cNvSpPr>
          <p:nvPr>
            <p:ph type="body" idx="1"/>
          </p:nvPr>
        </p:nvSpPr>
        <p:spPr>
          <a:xfrm>
            <a:off x="74082" y="512517"/>
            <a:ext cx="8765888" cy="2393472"/>
          </a:xfrm>
          <a:prstGeom prst="rect">
            <a:avLst/>
          </a:prstGeom>
          <a:noFill/>
          <a:ln>
            <a:noFill/>
          </a:ln>
        </p:spPr>
        <p:txBody>
          <a:bodyPr lIns="68569" tIns="34275" rIns="68569" bIns="34275" anchor="t" anchorCtr="0">
            <a:noAutofit/>
          </a:bodyPr>
          <a:lstStyle/>
          <a:p>
            <a:pPr marL="357188" indent="-357188">
              <a:lnSpc>
                <a:spcPct val="100000"/>
              </a:lnSpc>
              <a:spcBef>
                <a:spcPts val="0"/>
              </a:spcBef>
            </a:pPr>
            <a:r>
              <a:rPr lang="en-US" sz="1800" dirty="0">
                <a:latin typeface="Arial"/>
                <a:ea typeface="Arial"/>
                <a:cs typeface="Arial"/>
                <a:sym typeface="Arial"/>
              </a:rPr>
              <a:t>Given: 5 images: 1~5.bmp</a:t>
            </a:r>
          </a:p>
          <a:p>
            <a:pPr marL="357188" indent="-357188">
              <a:lnSpc>
                <a:spcPct val="100000"/>
              </a:lnSpc>
              <a:spcBef>
                <a:spcPts val="0"/>
              </a:spcBef>
            </a:pPr>
            <a:r>
              <a:rPr lang="en-US" sz="1800" dirty="0">
                <a:latin typeface="Arial"/>
                <a:ea typeface="Arial"/>
                <a:cs typeface="Arial"/>
                <a:sym typeface="Arial"/>
              </a:rPr>
              <a:t>Q: </a:t>
            </a:r>
          </a:p>
          <a:p>
            <a:pPr lvl="1" indent="-357188">
              <a:lnSpc>
                <a:spcPct val="100000"/>
              </a:lnSpc>
              <a:spcBef>
                <a:spcPts val="0"/>
              </a:spcBef>
            </a:pPr>
            <a:r>
              <a:rPr lang="en-US" sz="1800" dirty="0">
                <a:latin typeface="Arial"/>
                <a:ea typeface="Arial"/>
                <a:cs typeface="Arial"/>
                <a:sym typeface="Arial"/>
              </a:rPr>
              <a:t>1) Calibrate 5 images to get </a:t>
            </a:r>
            <a:r>
              <a:rPr lang="en-US" altLang="zh-CN" sz="1800" dirty="0">
                <a:latin typeface="Arial"/>
                <a:ea typeface="Arial"/>
                <a:cs typeface="Arial"/>
                <a:sym typeface="Arial"/>
              </a:rPr>
              <a:t>intrinsic, distortion and extrinsic parameters</a:t>
            </a:r>
          </a:p>
          <a:p>
            <a:pPr lvl="1" indent="-357188">
              <a:lnSpc>
                <a:spcPct val="100000"/>
              </a:lnSpc>
              <a:spcBef>
                <a:spcPts val="0"/>
              </a:spcBef>
            </a:pPr>
            <a:r>
              <a:rPr lang="en-US" sz="1800" dirty="0">
                <a:latin typeface="Arial"/>
                <a:ea typeface="Arial"/>
                <a:cs typeface="Arial"/>
                <a:sym typeface="Arial"/>
              </a:rPr>
              <a:t>2) Draw a </a:t>
            </a:r>
            <a:r>
              <a:rPr lang="en-US" sz="1800" dirty="0">
                <a:solidFill>
                  <a:srgbClr val="FF0000"/>
                </a:solidFill>
                <a:latin typeface="+mn-lt"/>
                <a:ea typeface="Arial"/>
                <a:cs typeface="Arial"/>
                <a:sym typeface="Arial"/>
              </a:rPr>
              <a:t>“</a:t>
            </a:r>
            <a:r>
              <a:rPr lang="en-US" altLang="zh-TW" dirty="0">
                <a:solidFill>
                  <a:srgbClr val="FF0000"/>
                </a:solidFill>
                <a:latin typeface="+mn-lt"/>
                <a:ea typeface="Arial"/>
                <a:cs typeface="Arial"/>
                <a:sym typeface="Arial"/>
              </a:rPr>
              <a:t>pyramid</a:t>
            </a:r>
            <a:r>
              <a:rPr lang="en-US" sz="1800" dirty="0">
                <a:solidFill>
                  <a:srgbClr val="FF0000"/>
                </a:solidFill>
                <a:latin typeface="+mn-lt"/>
                <a:ea typeface="Arial"/>
                <a:cs typeface="Arial"/>
                <a:sym typeface="Arial"/>
              </a:rPr>
              <a:t>” </a:t>
            </a:r>
            <a:r>
              <a:rPr lang="en-US" sz="1800" dirty="0">
                <a:latin typeface="Arial"/>
                <a:ea typeface="Arial"/>
                <a:cs typeface="Arial"/>
                <a:sym typeface="Arial"/>
              </a:rPr>
              <a:t>on the chessboards images(1.bmp to 5.bmp) </a:t>
            </a:r>
          </a:p>
          <a:p>
            <a:pPr lvl="1" indent="-357188">
              <a:lnSpc>
                <a:spcPct val="100000"/>
              </a:lnSpc>
              <a:spcBef>
                <a:spcPts val="0"/>
              </a:spcBef>
            </a:pPr>
            <a:r>
              <a:rPr lang="en-US" sz="1800" dirty="0">
                <a:latin typeface="Arial"/>
                <a:ea typeface="Arial"/>
                <a:cs typeface="Arial"/>
                <a:sym typeface="Arial"/>
              </a:rPr>
              <a:t>3) C</a:t>
            </a:r>
            <a:r>
              <a:rPr lang="en-US" altLang="zh-TW" sz="1800" dirty="0">
                <a:latin typeface="Arial"/>
                <a:ea typeface="Arial"/>
                <a:cs typeface="Arial"/>
                <a:sym typeface="Arial"/>
              </a:rPr>
              <a:t>lick the button to show the tetrahedron on the picture. Show each            picture 0.5 seconds (total 5 images)</a:t>
            </a:r>
          </a:p>
          <a:p>
            <a:pPr lvl="1" indent="-357188">
              <a:lnSpc>
                <a:spcPct val="100000"/>
              </a:lnSpc>
              <a:spcBef>
                <a:spcPts val="0"/>
              </a:spcBef>
            </a:pPr>
            <a:endParaRPr lang="en-US" sz="1800" dirty="0">
              <a:latin typeface="Arial"/>
              <a:ea typeface="Arial"/>
              <a:cs typeface="Arial"/>
              <a:sym typeface="Arial"/>
            </a:endParaRPr>
          </a:p>
          <a:p>
            <a:pPr marL="357188" indent="-357188">
              <a:lnSpc>
                <a:spcPct val="100000"/>
              </a:lnSpc>
              <a:spcBef>
                <a:spcPts val="0"/>
              </a:spcBef>
            </a:pPr>
            <a:r>
              <a:rPr lang="en-US" altLang="zh-TW" sz="1800" dirty="0"/>
              <a:t>Hint : Textbook Chapter 11,  p.387~395 Calibration</a:t>
            </a:r>
          </a:p>
          <a:p>
            <a:pPr marL="0" indent="0">
              <a:lnSpc>
                <a:spcPct val="100000"/>
              </a:lnSpc>
              <a:spcBef>
                <a:spcPts val="0"/>
              </a:spcBef>
              <a:buNone/>
            </a:pPr>
            <a:r>
              <a:rPr lang="en-US" altLang="zh-TW" sz="1800" dirty="0"/>
              <a:t>                                                    p.405~412 Projection                                               </a:t>
            </a:r>
          </a:p>
          <a:p>
            <a:pPr indent="-171450">
              <a:lnSpc>
                <a:spcPct val="100000"/>
              </a:lnSpc>
            </a:pPr>
            <a:endParaRPr lang="en-US" altLang="zh-TW" sz="1800" dirty="0"/>
          </a:p>
          <a:p>
            <a:pPr marL="342900" lvl="1" indent="0">
              <a:lnSpc>
                <a:spcPct val="100000"/>
              </a:lnSpc>
              <a:buSzPct val="25000"/>
              <a:buNone/>
            </a:pPr>
            <a:endParaRPr lang="en-US" sz="1800" dirty="0"/>
          </a:p>
        </p:txBody>
      </p:sp>
      <p:sp>
        <p:nvSpPr>
          <p:cNvPr id="36" name="Shape 159">
            <a:extLst>
              <a:ext uri="{FF2B5EF4-FFF2-40B4-BE49-F238E27FC236}">
                <a16:creationId xmlns:a16="http://schemas.microsoft.com/office/drawing/2014/main" id="{58F8598B-9005-4BAA-8BC0-9BA0A9560D70}"/>
              </a:ext>
            </a:extLst>
          </p:cNvPr>
          <p:cNvSpPr txBox="1">
            <a:spLocks noGrp="1"/>
          </p:cNvSpPr>
          <p:nvPr>
            <p:ph type="title"/>
          </p:nvPr>
        </p:nvSpPr>
        <p:spPr>
          <a:xfrm>
            <a:off x="37041" y="39267"/>
            <a:ext cx="9069918" cy="456822"/>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3</a:t>
            </a:r>
            <a:r>
              <a:rPr lang="en-US" sz="2800" b="1">
                <a:latin typeface="Arial"/>
                <a:ea typeface="Arial"/>
                <a:cs typeface="Arial"/>
                <a:sym typeface="Arial"/>
              </a:rPr>
              <a:t>. </a:t>
            </a:r>
            <a:r>
              <a:rPr lang="en-US" sz="2800" b="1" dirty="0">
                <a:latin typeface="Arial"/>
                <a:ea typeface="Arial"/>
                <a:cs typeface="Arial"/>
                <a:sym typeface="Arial"/>
              </a:rPr>
              <a:t>(20%) </a:t>
            </a:r>
            <a:r>
              <a:rPr lang="en-US" altLang="zh-TW" sz="2800" b="1" dirty="0">
                <a:latin typeface="Arial"/>
                <a:cs typeface="Arial"/>
              </a:rPr>
              <a:t>Augmented Reality 	       </a:t>
            </a:r>
            <a:r>
              <a:rPr lang="en-US" altLang="zh-TW" sz="1800" dirty="0"/>
              <a:t>(</a:t>
            </a:r>
            <a:r>
              <a:rPr lang="zh-CN" altLang="en-US" sz="1800" dirty="0"/>
              <a:t>出題：</a:t>
            </a:r>
            <a:r>
              <a:rPr lang="en-US" altLang="zh-TW" sz="1800" dirty="0"/>
              <a:t>Oran)</a:t>
            </a:r>
            <a:endParaRPr lang="en-US" sz="2800" b="1" dirty="0">
              <a:latin typeface="Arial"/>
              <a:cs typeface="Arial"/>
              <a:sym typeface="Arial"/>
            </a:endParaRPr>
          </a:p>
        </p:txBody>
      </p:sp>
      <p:grpSp>
        <p:nvGrpSpPr>
          <p:cNvPr id="113" name="组合 112">
            <a:extLst>
              <a:ext uri="{FF2B5EF4-FFF2-40B4-BE49-F238E27FC236}">
                <a16:creationId xmlns:a16="http://schemas.microsoft.com/office/drawing/2014/main" id="{0951BC28-BE9F-4FE4-8A46-7D7C4B63E0FB}"/>
              </a:ext>
            </a:extLst>
          </p:cNvPr>
          <p:cNvGrpSpPr/>
          <p:nvPr/>
        </p:nvGrpSpPr>
        <p:grpSpPr>
          <a:xfrm>
            <a:off x="6033938" y="3391066"/>
            <a:ext cx="3490552" cy="2597395"/>
            <a:chOff x="6210877" y="3341675"/>
            <a:chExt cx="3490552" cy="2597395"/>
          </a:xfrm>
        </p:grpSpPr>
        <p:sp>
          <p:nvSpPr>
            <p:cNvPr id="37" name="Shape 161">
              <a:extLst>
                <a:ext uri="{FF2B5EF4-FFF2-40B4-BE49-F238E27FC236}">
                  <a16:creationId xmlns:a16="http://schemas.microsoft.com/office/drawing/2014/main" id="{6842A48F-4FEE-4D98-857D-D3646D92C292}"/>
                </a:ext>
              </a:extLst>
            </p:cNvPr>
            <p:cNvSpPr txBox="1"/>
            <p:nvPr/>
          </p:nvSpPr>
          <p:spPr>
            <a:xfrm>
              <a:off x="6210877" y="3341675"/>
              <a:ext cx="3490552" cy="846225"/>
            </a:xfrm>
            <a:prstGeom prst="rect">
              <a:avLst/>
            </a:prstGeom>
            <a:noFill/>
            <a:ln>
              <a:noFill/>
            </a:ln>
          </p:spPr>
          <p:txBody>
            <a:bodyPr lIns="68569" tIns="68569" rIns="68569" bIns="68569" anchor="t" anchorCtr="0">
              <a:noAutofit/>
            </a:bodyPr>
            <a:lstStyle/>
            <a:p>
              <a:pPr marL="171450" marR="0" lvl="0" indent="-123825" algn="l" defTabSz="914400" rtl="0" eaLnBrk="1" fontAlgn="auto" latinLnBrk="0" hangingPunct="1">
                <a:lnSpc>
                  <a:spcPct val="100000"/>
                </a:lnSpc>
                <a:spcBef>
                  <a:spcPts val="0"/>
                </a:spcBef>
                <a:spcAft>
                  <a:spcPts val="0"/>
                </a:spcAft>
                <a:buClr>
                  <a:srgbClr val="000000"/>
                </a:buClr>
                <a:buSzPct val="100000"/>
                <a:buFontTx/>
                <a:buChar char="•"/>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3D Object coordinates:</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Vertex   (3, 3, -3)</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Corners(1, 1, 0)(3, 5, 0)(5, 1, 0)</a:t>
              </a:r>
            </a:p>
          </p:txBody>
        </p:sp>
        <p:sp>
          <p:nvSpPr>
            <p:cNvPr id="9" name="等腰三角形 8">
              <a:extLst>
                <a:ext uri="{FF2B5EF4-FFF2-40B4-BE49-F238E27FC236}">
                  <a16:creationId xmlns:a16="http://schemas.microsoft.com/office/drawing/2014/main" id="{B88695A9-3B23-4D73-A444-87987E5FC9CB}"/>
                </a:ext>
              </a:extLst>
            </p:cNvPr>
            <p:cNvSpPr/>
            <p:nvPr/>
          </p:nvSpPr>
          <p:spPr>
            <a:xfrm>
              <a:off x="6982237" y="5096671"/>
              <a:ext cx="1206451" cy="417600"/>
            </a:xfrm>
            <a:prstGeom prst="triangle">
              <a:avLst>
                <a:gd name="adj" fmla="val 6892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06835D0-0899-46A5-B712-9C79C033C5E8}"/>
                </a:ext>
              </a:extLst>
            </p:cNvPr>
            <p:cNvCxnSpPr>
              <a:cxnSpLocks/>
              <a:endCxn id="9" idx="2"/>
            </p:cNvCxnSpPr>
            <p:nvPr/>
          </p:nvCxnSpPr>
          <p:spPr>
            <a:xfrm flipH="1">
              <a:off x="6982237" y="4515659"/>
              <a:ext cx="715170"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2" name="直接连接符 81">
              <a:extLst>
                <a:ext uri="{FF2B5EF4-FFF2-40B4-BE49-F238E27FC236}">
                  <a16:creationId xmlns:a16="http://schemas.microsoft.com/office/drawing/2014/main" id="{F313FA0A-522D-4EC3-A981-BF94E3BBC903}"/>
                </a:ext>
              </a:extLst>
            </p:cNvPr>
            <p:cNvCxnSpPr>
              <a:cxnSpLocks/>
              <a:endCxn id="9" idx="4"/>
            </p:cNvCxnSpPr>
            <p:nvPr/>
          </p:nvCxnSpPr>
          <p:spPr>
            <a:xfrm>
              <a:off x="7697406" y="4515659"/>
              <a:ext cx="491282"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3" name="直接连接符 82">
              <a:extLst>
                <a:ext uri="{FF2B5EF4-FFF2-40B4-BE49-F238E27FC236}">
                  <a16:creationId xmlns:a16="http://schemas.microsoft.com/office/drawing/2014/main" id="{6B48BCE9-EAA9-48F0-AD45-3CE2498B6250}"/>
                </a:ext>
              </a:extLst>
            </p:cNvPr>
            <p:cNvCxnSpPr>
              <a:cxnSpLocks/>
              <a:endCxn id="9" idx="0"/>
            </p:cNvCxnSpPr>
            <p:nvPr/>
          </p:nvCxnSpPr>
          <p:spPr>
            <a:xfrm>
              <a:off x="7697406" y="4515659"/>
              <a:ext cx="116377" cy="5810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sp>
          <p:nvSpPr>
            <p:cNvPr id="42" name="Shape 177">
              <a:extLst>
                <a:ext uri="{FF2B5EF4-FFF2-40B4-BE49-F238E27FC236}">
                  <a16:creationId xmlns:a16="http://schemas.microsoft.com/office/drawing/2014/main" id="{3F94BA3C-35C6-4C79-825D-DF33A53ECF6B}"/>
                </a:ext>
              </a:extLst>
            </p:cNvPr>
            <p:cNvSpPr txBox="1"/>
            <p:nvPr/>
          </p:nvSpPr>
          <p:spPr>
            <a:xfrm>
              <a:off x="7839567" y="5521470"/>
              <a:ext cx="1206450" cy="41760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(1, 1, 0)</a:t>
              </a:r>
            </a:p>
          </p:txBody>
        </p:sp>
        <p:sp>
          <p:nvSpPr>
            <p:cNvPr id="61" name="Shape 179">
              <a:extLst>
                <a:ext uri="{FF2B5EF4-FFF2-40B4-BE49-F238E27FC236}">
                  <a16:creationId xmlns:a16="http://schemas.microsoft.com/office/drawing/2014/main" id="{61D0CBE5-A953-4E51-9A36-AC2F6879D9EE}"/>
                </a:ext>
              </a:extLst>
            </p:cNvPr>
            <p:cNvSpPr txBox="1"/>
            <p:nvPr/>
          </p:nvSpPr>
          <p:spPr>
            <a:xfrm>
              <a:off x="6328834" y="5521470"/>
              <a:ext cx="979200" cy="273825"/>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(5, 1, 0)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Shape 180">
              <a:extLst>
                <a:ext uri="{FF2B5EF4-FFF2-40B4-BE49-F238E27FC236}">
                  <a16:creationId xmlns:a16="http://schemas.microsoft.com/office/drawing/2014/main" id="{57DE5B5D-A2B7-448C-A722-34854B3E8906}"/>
                </a:ext>
              </a:extLst>
            </p:cNvPr>
            <p:cNvSpPr txBox="1"/>
            <p:nvPr/>
          </p:nvSpPr>
          <p:spPr>
            <a:xfrm>
              <a:off x="7009092" y="4927642"/>
              <a:ext cx="1433700"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3, </a:t>
              </a:r>
              <a:r>
                <a:rPr lang="en-US" sz="900"/>
                <a:t>-3</a:t>
              </a:r>
              <a:r>
                <a:rPr kumimoji="0" lang="en-US" sz="900" b="0" i="0" u="none" strike="noStrike" kern="0" cap="none" spc="0" normalizeH="0" baseline="0" noProof="0">
                  <a:ln>
                    <a:noFill/>
                  </a:ln>
                  <a:solidFill>
                    <a:srgbClr val="000000"/>
                  </a:solidFill>
                  <a:effectLst/>
                  <a:uLnTx/>
                  <a:uFillTx/>
                  <a:latin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Shape 176">
              <a:extLst>
                <a:ext uri="{FF2B5EF4-FFF2-40B4-BE49-F238E27FC236}">
                  <a16:creationId xmlns:a16="http://schemas.microsoft.com/office/drawing/2014/main" id="{D1C90CC7-DDEB-462F-9253-228767063E92}"/>
                </a:ext>
              </a:extLst>
            </p:cNvPr>
            <p:cNvSpPr txBox="1"/>
            <p:nvPr/>
          </p:nvSpPr>
          <p:spPr>
            <a:xfrm>
              <a:off x="7140147" y="4207992"/>
              <a:ext cx="1157175"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5, 0)</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21" name="组合 120">
            <a:extLst>
              <a:ext uri="{FF2B5EF4-FFF2-40B4-BE49-F238E27FC236}">
                <a16:creationId xmlns:a16="http://schemas.microsoft.com/office/drawing/2014/main" id="{4AA5A3B8-50F8-4581-B84C-5C64A22E054B}"/>
              </a:ext>
            </a:extLst>
          </p:cNvPr>
          <p:cNvGrpSpPr/>
          <p:nvPr/>
        </p:nvGrpSpPr>
        <p:grpSpPr>
          <a:xfrm>
            <a:off x="415008" y="3051766"/>
            <a:ext cx="5440935" cy="2862552"/>
            <a:chOff x="357546" y="3168167"/>
            <a:chExt cx="5440935" cy="2862552"/>
          </a:xfrm>
        </p:grpSpPr>
        <p:grpSp>
          <p:nvGrpSpPr>
            <p:cNvPr id="105" name="组合 104">
              <a:extLst>
                <a:ext uri="{FF2B5EF4-FFF2-40B4-BE49-F238E27FC236}">
                  <a16:creationId xmlns:a16="http://schemas.microsoft.com/office/drawing/2014/main" id="{F2059434-D6BD-4A99-8A2A-DA18487CEE49}"/>
                </a:ext>
              </a:extLst>
            </p:cNvPr>
            <p:cNvGrpSpPr/>
            <p:nvPr/>
          </p:nvGrpSpPr>
          <p:grpSpPr>
            <a:xfrm>
              <a:off x="3349927" y="3582165"/>
              <a:ext cx="2448554" cy="2448554"/>
              <a:chOff x="3803281" y="3392097"/>
              <a:chExt cx="2448554" cy="2448554"/>
            </a:xfrm>
          </p:grpSpPr>
          <p:pic>
            <p:nvPicPr>
              <p:cNvPr id="34" name="圖片 2">
                <a:extLst>
                  <a:ext uri="{FF2B5EF4-FFF2-40B4-BE49-F238E27FC236}">
                    <a16:creationId xmlns:a16="http://schemas.microsoft.com/office/drawing/2014/main" id="{1CCCF6BF-47AB-442D-8473-8E5FAF6B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281" y="3392097"/>
                <a:ext cx="2448554" cy="2448554"/>
              </a:xfrm>
              <a:prstGeom prst="rect">
                <a:avLst/>
              </a:prstGeom>
            </p:spPr>
          </p:pic>
          <p:grpSp>
            <p:nvGrpSpPr>
              <p:cNvPr id="77" name="群組 3">
                <a:extLst>
                  <a:ext uri="{FF2B5EF4-FFF2-40B4-BE49-F238E27FC236}">
                    <a16:creationId xmlns:a16="http://schemas.microsoft.com/office/drawing/2014/main" id="{509A9767-1C9F-4079-BDD8-6787654F7982}"/>
                  </a:ext>
                </a:extLst>
              </p:cNvPr>
              <p:cNvGrpSpPr/>
              <p:nvPr/>
            </p:nvGrpSpPr>
            <p:grpSpPr>
              <a:xfrm>
                <a:off x="4470582" y="3753965"/>
                <a:ext cx="779381" cy="1281798"/>
                <a:chOff x="6160416" y="3500552"/>
                <a:chExt cx="779381" cy="862958"/>
              </a:xfrm>
            </p:grpSpPr>
            <p:sp>
              <p:nvSpPr>
                <p:cNvPr id="78" name="橢圓 61">
                  <a:extLst>
                    <a:ext uri="{FF2B5EF4-FFF2-40B4-BE49-F238E27FC236}">
                      <a16:creationId xmlns:a16="http://schemas.microsoft.com/office/drawing/2014/main" id="{65E1CAC3-7F26-4760-9629-D1745AEE55A2}"/>
                    </a:ext>
                  </a:extLst>
                </p:cNvPr>
                <p:cNvSpPr/>
                <p:nvPr/>
              </p:nvSpPr>
              <p:spPr>
                <a:xfrm>
                  <a:off x="6829696" y="4295647"/>
                  <a:ext cx="99650" cy="67863"/>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cxnSp>
              <p:nvCxnSpPr>
                <p:cNvPr id="79" name="直線單箭頭接點 62">
                  <a:extLst>
                    <a:ext uri="{FF2B5EF4-FFF2-40B4-BE49-F238E27FC236}">
                      <a16:creationId xmlns:a16="http://schemas.microsoft.com/office/drawing/2014/main" id="{AE0E7594-2B4F-4990-A723-97DE8B37E501}"/>
                    </a:ext>
                  </a:extLst>
                </p:cNvPr>
                <p:cNvCxnSpPr>
                  <a:cxnSpLocks/>
                  <a:stCxn id="78" idx="1"/>
                  <a:endCxn id="80" idx="2"/>
                </p:cNvCxnSpPr>
                <p:nvPr/>
              </p:nvCxnSpPr>
              <p:spPr>
                <a:xfrm flipH="1" flipV="1">
                  <a:off x="6550107" y="3728480"/>
                  <a:ext cx="294182" cy="577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63">
                  <a:extLst>
                    <a:ext uri="{FF2B5EF4-FFF2-40B4-BE49-F238E27FC236}">
                      <a16:creationId xmlns:a16="http://schemas.microsoft.com/office/drawing/2014/main" id="{C415114D-2FB9-4D3F-8025-AE041E2E6F59}"/>
                    </a:ext>
                  </a:extLst>
                </p:cNvPr>
                <p:cNvSpPr txBox="1"/>
                <p:nvPr/>
              </p:nvSpPr>
              <p:spPr>
                <a:xfrm>
                  <a:off x="6160416" y="3500552"/>
                  <a:ext cx="779381" cy="2279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a:t>
                  </a:r>
                  <a:r>
                    <a:rPr lang="en-US" altLang="zh-TW" sz="1600" b="1" dirty="0">
                      <a:solidFill>
                        <a:srgbClr val="FF0000"/>
                      </a:solidFill>
                      <a:highlight>
                        <a:srgbClr val="FFFF00"/>
                      </a:highlight>
                    </a:rPr>
                    <a:t>3</a:t>
                  </a: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,3,0)</a:t>
                  </a:r>
                  <a:endParaRPr kumimoji="0" lang="zh-TW" altLang="en-US" sz="1600" b="1" i="0" u="none" strike="noStrike" kern="0" cap="none" spc="0" normalizeH="0" baseline="0" noProof="0" dirty="0">
                    <a:ln>
                      <a:noFill/>
                    </a:ln>
                    <a:solidFill>
                      <a:srgbClr val="FF0000"/>
                    </a:solidFill>
                    <a:effectLst/>
                    <a:highlight>
                      <a:srgbClr val="FFFF00"/>
                    </a:highlight>
                    <a:uLnTx/>
                    <a:uFillTx/>
                    <a:latin typeface="Arial"/>
                    <a:cs typeface="Arial"/>
                    <a:sym typeface="Arial"/>
                  </a:endParaRPr>
                </a:p>
              </p:txBody>
            </p:sp>
          </p:grpSp>
        </p:grpSp>
        <p:pic>
          <p:nvPicPr>
            <p:cNvPr id="112" name="图片 111" descr="图片包含 室内, 物体, 装饰, 镜子&#10;&#10;描述已自动生成">
              <a:extLst>
                <a:ext uri="{FF2B5EF4-FFF2-40B4-BE49-F238E27FC236}">
                  <a16:creationId xmlns:a16="http://schemas.microsoft.com/office/drawing/2014/main" id="{7EA0D789-EFBC-46BF-B90B-E0C6A397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30" y="3582165"/>
              <a:ext cx="2448000" cy="2448000"/>
            </a:xfrm>
            <a:prstGeom prst="rect">
              <a:avLst/>
            </a:prstGeom>
          </p:spPr>
        </p:pic>
        <p:sp>
          <p:nvSpPr>
            <p:cNvPr id="118" name="文本框 117">
              <a:extLst>
                <a:ext uri="{FF2B5EF4-FFF2-40B4-BE49-F238E27FC236}">
                  <a16:creationId xmlns:a16="http://schemas.microsoft.com/office/drawing/2014/main" id="{DF98563C-F6A3-4153-97DB-E1BA54B1EF49}"/>
                </a:ext>
              </a:extLst>
            </p:cNvPr>
            <p:cNvSpPr txBox="1"/>
            <p:nvPr/>
          </p:nvSpPr>
          <p:spPr>
            <a:xfrm>
              <a:off x="357546" y="3168167"/>
              <a:ext cx="812886"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0000"/>
                  </a:solidFill>
                  <a:effectLst/>
                  <a:uLnTx/>
                  <a:uFillTx/>
                  <a:latin typeface="Arial"/>
                  <a:cs typeface="Arial"/>
                  <a:sym typeface="Arial"/>
                </a:rPr>
                <a:t>Demo:</a:t>
              </a:r>
              <a:endParaRPr lang="zh-CN" altLang="en-US" dirty="0"/>
            </a:p>
          </p:txBody>
        </p:sp>
      </p:grpSp>
      <p:sp>
        <p:nvSpPr>
          <p:cNvPr id="120" name="Rectangle 1">
            <a:extLst>
              <a:ext uri="{FF2B5EF4-FFF2-40B4-BE49-F238E27FC236}">
                <a16:creationId xmlns:a16="http://schemas.microsoft.com/office/drawing/2014/main" id="{B0D83AFC-28C7-4A9E-9290-A83BA0111B51}"/>
              </a:ext>
            </a:extLst>
          </p:cNvPr>
          <p:cNvSpPr>
            <a:spLocks noChangeArrowheads="1"/>
          </p:cNvSpPr>
          <p:nvPr/>
        </p:nvSpPr>
        <p:spPr bwMode="auto">
          <a:xfrm>
            <a:off x="5855943" y="2337564"/>
            <a:ext cx="2428067" cy="6999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zh-CN" sz="1400" dirty="0">
                <a:solidFill>
                  <a:srgbClr val="000000"/>
                </a:solidFill>
                <a:latin typeface="Monaco" panose="020B0509030404040204" pitchFamily="49" charset="0"/>
              </a:rPr>
              <a:t>c</a:t>
            </a:r>
            <a:r>
              <a:rPr kumimoji="0" lang="zh-CN" altLang="zh-CN" sz="1400" b="0" i="0" u="none" strike="noStrike" cap="none" normalizeH="0" baseline="0" dirty="0">
                <a:ln>
                  <a:noFill/>
                </a:ln>
                <a:solidFill>
                  <a:srgbClr val="000000"/>
                </a:solidFill>
                <a:effectLst/>
                <a:latin typeface="Monaco" panose="020B0509030404040204" pitchFamily="49" charset="0"/>
              </a:rPr>
              <a:t>v</a:t>
            </a:r>
            <a:r>
              <a:rPr kumimoji="0" lang="en-US" altLang="zh-CN" sz="1400" b="0" i="0" u="none" strike="noStrike" cap="none" normalizeH="0" baseline="0" dirty="0">
                <a:ln>
                  <a:noFill/>
                </a:ln>
                <a:solidFill>
                  <a:srgbClr val="000000"/>
                </a:solidFill>
                <a:effectLst/>
                <a:latin typeface="Monaco" panose="020B0509030404040204" pitchFamily="49" charset="0"/>
              </a:rPr>
              <a:t>::</a:t>
            </a:r>
            <a:r>
              <a:rPr kumimoji="0" lang="zh-CN" altLang="zh-CN" sz="1400" b="0" i="0" u="none" strike="noStrike" cap="none" normalizeH="0" baseline="0" dirty="0">
                <a:ln>
                  <a:noFill/>
                </a:ln>
                <a:solidFill>
                  <a:srgbClr val="000000"/>
                </a:solidFill>
                <a:effectLst/>
                <a:latin typeface="Monaco" panose="020B0509030404040204" pitchFamily="49" charset="0"/>
              </a:rPr>
              <a:t>calibrateCamera</a:t>
            </a:r>
            <a:r>
              <a:rPr kumimoji="0" lang="en-US" altLang="zh-CN" sz="1400" b="0" i="0" u="none" strike="noStrike" cap="none" normalizeH="0" baseline="0" dirty="0">
                <a:ln>
                  <a:noFill/>
                </a:ln>
                <a:solidFill>
                  <a:srgbClr val="000000"/>
                </a:solidFill>
                <a:effectLst/>
                <a:latin typeface="Monaco" panose="020B0509030404040204" pitchFamily="49" charset="0"/>
              </a:rPr>
              <a:t>()</a:t>
            </a:r>
            <a:endParaRPr lang="en-US" altLang="zh-CN" sz="1400" dirty="0">
              <a:solidFill>
                <a:srgbClr val="000000"/>
              </a:solidFill>
              <a:latin typeface="Monaco" panose="020B050903040404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Monaco" panose="020B0509030404040204" pitchFamily="49" charset="0"/>
              </a:rPr>
              <a:t>cv::projectPoints()</a:t>
            </a:r>
          </a:p>
        </p:txBody>
      </p:sp>
      <p:cxnSp>
        <p:nvCxnSpPr>
          <p:cNvPr id="3" name="直接箭头连接符 2">
            <a:extLst>
              <a:ext uri="{FF2B5EF4-FFF2-40B4-BE49-F238E27FC236}">
                <a16:creationId xmlns:a16="http://schemas.microsoft.com/office/drawing/2014/main" id="{844DAB4D-ADDD-4188-AE20-7CD5FE06CEED}"/>
              </a:ext>
            </a:extLst>
          </p:cNvPr>
          <p:cNvCxnSpPr>
            <a:cxnSpLocks/>
          </p:cNvCxnSpPr>
          <p:nvPr/>
        </p:nvCxnSpPr>
        <p:spPr>
          <a:xfrm flipV="1">
            <a:off x="4943069" y="4064075"/>
            <a:ext cx="795396" cy="147340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4FBB6A5-C72F-4F21-919F-1651BD4D2C77}"/>
              </a:ext>
            </a:extLst>
          </p:cNvPr>
          <p:cNvCxnSpPr>
            <a:cxnSpLocks/>
          </p:cNvCxnSpPr>
          <p:nvPr/>
        </p:nvCxnSpPr>
        <p:spPr>
          <a:xfrm>
            <a:off x="4927247" y="5522669"/>
            <a:ext cx="599050" cy="5365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C7BA40-EBC3-433D-AFE9-421E7C90B70D}"/>
              </a:ext>
            </a:extLst>
          </p:cNvPr>
          <p:cNvCxnSpPr>
            <a:cxnSpLocks/>
          </p:cNvCxnSpPr>
          <p:nvPr/>
        </p:nvCxnSpPr>
        <p:spPr>
          <a:xfrm flipH="1" flipV="1">
            <a:off x="3826962" y="5361145"/>
            <a:ext cx="1107264" cy="175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B4AC51C-7137-43D0-87C1-3BD4FE42107F}"/>
                  </a:ext>
                </a:extLst>
              </p:cNvPr>
              <p:cNvSpPr txBox="1"/>
              <p:nvPr/>
            </p:nvSpPr>
            <p:spPr>
              <a:xfrm>
                <a:off x="3512491" y="5057580"/>
                <a:ext cx="301044" cy="430887"/>
              </a:xfrm>
              <a:prstGeom prst="rect">
                <a:avLst/>
              </a:prstGeom>
              <a:noFill/>
              <a:ln>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𝑥</m:t>
                      </m:r>
                    </m:oMath>
                  </m:oMathPara>
                </a14:m>
                <a:endParaRPr lang="zh-CN" altLang="en-US" sz="2800" dirty="0">
                  <a:solidFill>
                    <a:srgbClr val="FFC000"/>
                  </a:solidFill>
                </a:endParaRPr>
              </a:p>
            </p:txBody>
          </p:sp>
        </mc:Choice>
        <mc:Fallback>
          <p:sp>
            <p:nvSpPr>
              <p:cNvPr id="7" name="文本框 6">
                <a:extLst>
                  <a:ext uri="{FF2B5EF4-FFF2-40B4-BE49-F238E27FC236}">
                    <a16:creationId xmlns:a16="http://schemas.microsoft.com/office/drawing/2014/main" id="{4B4AC51C-7137-43D0-87C1-3BD4FE42107F}"/>
                  </a:ext>
                </a:extLst>
              </p:cNvPr>
              <p:cNvSpPr txBox="1">
                <a:spLocks noRot="1" noChangeAspect="1" noMove="1" noResize="1" noEditPoints="1" noAdjustHandles="1" noChangeArrowheads="1" noChangeShapeType="1" noTextEdit="1"/>
              </p:cNvSpPr>
              <p:nvPr/>
            </p:nvSpPr>
            <p:spPr>
              <a:xfrm>
                <a:off x="3512491" y="5057580"/>
                <a:ext cx="301044" cy="430887"/>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7EA7E178-7CE4-4FA9-86BA-0A60C949BBBD}"/>
                  </a:ext>
                </a:extLst>
              </p:cNvPr>
              <p:cNvSpPr txBox="1"/>
              <p:nvPr/>
            </p:nvSpPr>
            <p:spPr>
              <a:xfrm>
                <a:off x="5368586" y="3844861"/>
                <a:ext cx="305918"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𝑦</m:t>
                      </m:r>
                    </m:oMath>
                  </m:oMathPara>
                </a14:m>
                <a:endParaRPr lang="zh-CN" altLang="en-US" sz="2800" dirty="0">
                  <a:solidFill>
                    <a:srgbClr val="FFC000"/>
                  </a:solidFill>
                </a:endParaRPr>
              </a:p>
            </p:txBody>
          </p:sp>
        </mc:Choice>
        <mc:Fallback>
          <p:sp>
            <p:nvSpPr>
              <p:cNvPr id="33" name="文本框 32">
                <a:extLst>
                  <a:ext uri="{FF2B5EF4-FFF2-40B4-BE49-F238E27FC236}">
                    <a16:creationId xmlns:a16="http://schemas.microsoft.com/office/drawing/2014/main" id="{7EA7E178-7CE4-4FA9-86BA-0A60C949BBBD}"/>
                  </a:ext>
                </a:extLst>
              </p:cNvPr>
              <p:cNvSpPr txBox="1">
                <a:spLocks noRot="1" noChangeAspect="1" noMove="1" noResize="1" noEditPoints="1" noAdjustHandles="1" noChangeArrowheads="1" noChangeShapeType="1" noTextEdit="1"/>
              </p:cNvSpPr>
              <p:nvPr/>
            </p:nvSpPr>
            <p:spPr>
              <a:xfrm>
                <a:off x="5368586" y="3844861"/>
                <a:ext cx="3059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8701D4D8-9F74-419A-8890-FE39B078724F}"/>
                  </a:ext>
                </a:extLst>
              </p:cNvPr>
              <p:cNvSpPr txBox="1"/>
              <p:nvPr/>
            </p:nvSpPr>
            <p:spPr>
              <a:xfrm>
                <a:off x="5311210" y="5436786"/>
                <a:ext cx="278666"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𝑧</m:t>
                      </m:r>
                    </m:oMath>
                  </m:oMathPara>
                </a14:m>
                <a:endParaRPr lang="zh-CN" altLang="en-US" sz="2800" dirty="0">
                  <a:solidFill>
                    <a:srgbClr val="FFC000"/>
                  </a:solidFill>
                </a:endParaRPr>
              </a:p>
            </p:txBody>
          </p:sp>
        </mc:Choice>
        <mc:Fallback>
          <p:sp>
            <p:nvSpPr>
              <p:cNvPr id="38" name="文本框 37">
                <a:extLst>
                  <a:ext uri="{FF2B5EF4-FFF2-40B4-BE49-F238E27FC236}">
                    <a16:creationId xmlns:a16="http://schemas.microsoft.com/office/drawing/2014/main" id="{8701D4D8-9F74-419A-8890-FE39B078724F}"/>
                  </a:ext>
                </a:extLst>
              </p:cNvPr>
              <p:cNvSpPr txBox="1">
                <a:spLocks noRot="1" noChangeAspect="1" noMove="1" noResize="1" noEditPoints="1" noAdjustHandles="1" noChangeArrowheads="1" noChangeShapeType="1" noTextEdit="1"/>
              </p:cNvSpPr>
              <p:nvPr/>
            </p:nvSpPr>
            <p:spPr>
              <a:xfrm>
                <a:off x="5311210" y="5436786"/>
                <a:ext cx="27866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0CB507B5-CAE1-4167-80B8-FEA17DA08247}"/>
                  </a:ext>
                </a:extLst>
              </p:cNvPr>
              <p:cNvSpPr txBox="1"/>
              <p:nvPr/>
            </p:nvSpPr>
            <p:spPr>
              <a:xfrm>
                <a:off x="4355754" y="5589363"/>
                <a:ext cx="516744" cy="169277"/>
              </a:xfrm>
              <a:prstGeom prst="rect">
                <a:avLst/>
              </a:prstGeom>
              <a:solidFill>
                <a:srgbClr val="00FFFF"/>
              </a:solidFill>
              <a:ln>
                <a:no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oMath>
                  </m:oMathPara>
                </a14:m>
                <a:endParaRPr lang="zh-CN" altLang="en-US" sz="1100" b="1" dirty="0">
                  <a:solidFill>
                    <a:srgbClr val="FF0000"/>
                  </a:solidFill>
                  <a:highlight>
                    <a:srgbClr val="00FFFF"/>
                  </a:highlight>
                </a:endParaRPr>
              </a:p>
            </p:txBody>
          </p:sp>
        </mc:Choice>
        <mc:Fallback>
          <p:sp>
            <p:nvSpPr>
              <p:cNvPr id="39" name="文本框 38">
                <a:extLst>
                  <a:ext uri="{FF2B5EF4-FFF2-40B4-BE49-F238E27FC236}">
                    <a16:creationId xmlns:a16="http://schemas.microsoft.com/office/drawing/2014/main" id="{0CB507B5-CAE1-4167-80B8-FEA17DA08247}"/>
                  </a:ext>
                </a:extLst>
              </p:cNvPr>
              <p:cNvSpPr txBox="1">
                <a:spLocks noRot="1" noChangeAspect="1" noMove="1" noResize="1" noEditPoints="1" noAdjustHandles="1" noChangeArrowheads="1" noChangeShapeType="1" noTextEdit="1"/>
              </p:cNvSpPr>
              <p:nvPr/>
            </p:nvSpPr>
            <p:spPr>
              <a:xfrm>
                <a:off x="4355754" y="5589363"/>
                <a:ext cx="516744" cy="169277"/>
              </a:xfrm>
              <a:prstGeom prst="rect">
                <a:avLst/>
              </a:prstGeom>
              <a:blipFill>
                <a:blip r:embed="rId8"/>
                <a:stretch>
                  <a:fillRect l="-9524" r="-10714" b="-35714"/>
                </a:stretch>
              </a:blipFill>
              <a:ln>
                <a:noFill/>
              </a:ln>
            </p:spPr>
            <p:txBody>
              <a:bodyPr/>
              <a:lstStyle/>
              <a:p>
                <a:r>
                  <a:rPr lang="zh-CN" altLang="en-US">
                    <a:noFill/>
                  </a:rPr>
                  <a:t> </a:t>
                </a:r>
              </a:p>
            </p:txBody>
          </p:sp>
        </mc:Fallback>
      </mc:AlternateContent>
      <p:sp>
        <p:nvSpPr>
          <p:cNvPr id="40" name="橢圓 61">
            <a:extLst>
              <a:ext uri="{FF2B5EF4-FFF2-40B4-BE49-F238E27FC236}">
                <a16:creationId xmlns:a16="http://schemas.microsoft.com/office/drawing/2014/main" id="{1956491F-B6DC-4315-9210-8E4B284C4631}"/>
              </a:ext>
            </a:extLst>
          </p:cNvPr>
          <p:cNvSpPr/>
          <p:nvPr/>
        </p:nvSpPr>
        <p:spPr>
          <a:xfrm>
            <a:off x="4895969" y="5488467"/>
            <a:ext cx="99650" cy="10080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spTree>
    <p:extLst>
      <p:ext uri="{BB962C8B-B14F-4D97-AF65-F5344CB8AC3E}">
        <p14:creationId xmlns:p14="http://schemas.microsoft.com/office/powerpoint/2010/main" val="79505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Google Shape;138;p9">
            <a:extLst>
              <a:ext uri="{FF2B5EF4-FFF2-40B4-BE49-F238E27FC236}">
                <a16:creationId xmlns:a16="http://schemas.microsoft.com/office/drawing/2014/main" id="{86DC8414-EB7A-4AB4-AD68-3AAA638EA872}"/>
              </a:ext>
            </a:extLst>
          </p:cNvPr>
          <p:cNvSpPr txBox="1">
            <a:spLocks noGrp="1"/>
          </p:cNvSpPr>
          <p:nvPr>
            <p:ph type="title"/>
          </p:nvPr>
        </p:nvSpPr>
        <p:spPr>
          <a:xfrm>
            <a:off x="10562" y="0"/>
            <a:ext cx="9133438" cy="637628"/>
          </a:xfrm>
          <a:prstGeom prst="rect">
            <a:avLst/>
          </a:prstGeom>
          <a:noFill/>
          <a:ln>
            <a:noFill/>
          </a:ln>
        </p:spPr>
        <p:txBody>
          <a:bodyPr spcFirstLastPara="1" vert="horz" wrap="square" lIns="68550" tIns="34275" rIns="68550" bIns="34275" rtlCol="0" anchor="ctr" anchorCtr="0">
            <a:noAutofit/>
          </a:bodyPr>
          <a:lstStyle/>
          <a:p>
            <a:pPr>
              <a:spcBef>
                <a:spcPts val="0"/>
              </a:spcBef>
              <a:buSzPts val="700"/>
            </a:pPr>
            <a:r>
              <a:rPr lang="en-US" sz="2800" b="1" dirty="0">
                <a:latin typeface="Arial"/>
                <a:ea typeface="Arial"/>
                <a:cs typeface="Arial"/>
                <a:sym typeface="Arial"/>
              </a:rPr>
              <a:t>4. (</a:t>
            </a:r>
            <a:r>
              <a:rPr lang="en-US" altLang="zh-TW" sz="2800" b="1" dirty="0">
                <a:latin typeface="Arial"/>
                <a:ea typeface="Arial"/>
                <a:cs typeface="Arial"/>
                <a:sym typeface="Arial"/>
              </a:rPr>
              <a:t>2</a:t>
            </a:r>
            <a:r>
              <a:rPr lang="en-US" sz="2800" b="1" dirty="0">
                <a:latin typeface="Arial"/>
                <a:ea typeface="Arial"/>
                <a:cs typeface="Arial"/>
                <a:sym typeface="Arial"/>
              </a:rPr>
              <a:t>0%) Stereo Disparity Map		 	</a:t>
            </a:r>
            <a:r>
              <a:rPr lang="en-US" sz="2000" dirty="0"/>
              <a:t>(</a:t>
            </a:r>
            <a:r>
              <a:rPr lang="en-US" sz="2000" dirty="0" err="1"/>
              <a:t>出題：</a:t>
            </a:r>
            <a:r>
              <a:rPr lang="en-US" altLang="zh-CN" sz="2000" dirty="0" err="1"/>
              <a:t>Oran</a:t>
            </a:r>
            <a:r>
              <a:rPr lang="en-US" sz="2000" dirty="0"/>
              <a:t>)</a:t>
            </a:r>
            <a:endParaRPr sz="2800" b="1" dirty="0">
              <a:latin typeface="Arial"/>
              <a:ea typeface="Arial"/>
              <a:cs typeface="Arial"/>
              <a:sym typeface="Arial"/>
            </a:endParaRPr>
          </a:p>
        </p:txBody>
      </p:sp>
      <p:sp>
        <p:nvSpPr>
          <p:cNvPr id="3" name="Google Shape;139;p9">
            <a:extLst>
              <a:ext uri="{FF2B5EF4-FFF2-40B4-BE49-F238E27FC236}">
                <a16:creationId xmlns:a16="http://schemas.microsoft.com/office/drawing/2014/main" id="{F66CB69E-3666-43A9-A080-ADEF6885B504}"/>
              </a:ext>
            </a:extLst>
          </p:cNvPr>
          <p:cNvSpPr txBox="1">
            <a:spLocks noGrp="1"/>
          </p:cNvSpPr>
          <p:nvPr>
            <p:ph type="body" idx="1"/>
          </p:nvPr>
        </p:nvSpPr>
        <p:spPr>
          <a:xfrm>
            <a:off x="10562" y="637628"/>
            <a:ext cx="8780336" cy="2791372"/>
          </a:xfrm>
          <a:prstGeom prst="rect">
            <a:avLst/>
          </a:prstGeom>
          <a:noFill/>
          <a:ln>
            <a:noFill/>
          </a:ln>
        </p:spPr>
        <p:txBody>
          <a:bodyPr spcFirstLastPara="1" vert="horz" wrap="square" lIns="68550" tIns="34275" rIns="68550" bIns="34275" rtlCol="0" anchor="t" anchorCtr="0">
            <a:noAutofit/>
          </a:bodyPr>
          <a:lstStyle/>
          <a:p>
            <a:pPr marL="357188" indent="-357188">
              <a:lnSpc>
                <a:spcPct val="100000"/>
              </a:lnSpc>
              <a:spcBef>
                <a:spcPts val="0"/>
              </a:spcBef>
              <a:buSzPts val="2000"/>
              <a:buChar char="❑"/>
            </a:pPr>
            <a:r>
              <a:rPr lang="en-US" sz="1400" dirty="0">
                <a:latin typeface="+mj-lt"/>
                <a:ea typeface="Arial"/>
                <a:cs typeface="Arial"/>
                <a:sym typeface="Arial"/>
              </a:rPr>
              <a:t>Given: a pair of images, imL.png and imR.png (have been rectified)</a:t>
            </a:r>
            <a:endParaRPr sz="1400" dirty="0">
              <a:latin typeface="+mj-lt"/>
            </a:endParaRPr>
          </a:p>
          <a:p>
            <a:pPr marL="357188" indent="-357188">
              <a:lnSpc>
                <a:spcPct val="100000"/>
              </a:lnSpc>
              <a:spcBef>
                <a:spcPts val="0"/>
              </a:spcBef>
              <a:buSzPts val="2000"/>
              <a:buChar char="❑"/>
            </a:pPr>
            <a:r>
              <a:rPr lang="en-US" sz="1400" dirty="0">
                <a:latin typeface="+mj-lt"/>
                <a:ea typeface="Arial"/>
                <a:cs typeface="Arial"/>
                <a:sym typeface="Arial"/>
              </a:rPr>
              <a:t>Q:</a:t>
            </a:r>
            <a:endParaRPr lang="en-US" altLang="zh-TW" sz="1400" dirty="0">
              <a:latin typeface="+mj-lt"/>
              <a:sym typeface="Arial"/>
            </a:endParaRPr>
          </a:p>
          <a:p>
            <a:pPr marL="557212" lvl="1" indent="0">
              <a:lnSpc>
                <a:spcPct val="100000"/>
              </a:lnSpc>
              <a:spcBef>
                <a:spcPts val="0"/>
              </a:spcBef>
              <a:buNone/>
            </a:pPr>
            <a:r>
              <a:rPr lang="en-US" altLang="zh-TW" sz="1400" dirty="0">
                <a:latin typeface="+mj-lt"/>
                <a:ea typeface="Arial"/>
                <a:cs typeface="Arial"/>
                <a:sym typeface="Arial"/>
              </a:rPr>
              <a:t>1) (10%) Click button “4.1 </a:t>
            </a:r>
            <a:r>
              <a:rPr lang="en-US" altLang="zh-CN" sz="1400" dirty="0">
                <a:latin typeface="Arial"/>
                <a:ea typeface="Arial"/>
                <a:cs typeface="Arial"/>
                <a:sym typeface="Arial"/>
              </a:rPr>
              <a:t>Stereo Disparity Map</a:t>
            </a:r>
            <a:r>
              <a:rPr lang="en-US" altLang="zh-TW" sz="1400" dirty="0">
                <a:latin typeface="+mj-lt"/>
                <a:ea typeface="Arial"/>
                <a:cs typeface="Arial"/>
                <a:sym typeface="Arial"/>
              </a:rPr>
              <a:t>” and compute </a:t>
            </a:r>
            <a:r>
              <a:rPr lang="en-US" altLang="zh-TW" sz="1400" dirty="0">
                <a:solidFill>
                  <a:srgbClr val="FF0000"/>
                </a:solidFill>
                <a:latin typeface="+mj-lt"/>
                <a:ea typeface="Arial"/>
                <a:cs typeface="Arial"/>
                <a:sym typeface="Arial"/>
              </a:rPr>
              <a:t>the disparity map/image </a:t>
            </a:r>
            <a:r>
              <a:rPr lang="en-US" altLang="zh-TW" sz="1400" dirty="0">
                <a:latin typeface="+mj-lt"/>
                <a:ea typeface="Arial"/>
                <a:cs typeface="Arial"/>
                <a:sym typeface="Arial"/>
              </a:rPr>
              <a:t>based on Left and Right stereo images</a:t>
            </a:r>
          </a:p>
          <a:p>
            <a:pPr marL="557212" lvl="1" indent="0">
              <a:lnSpc>
                <a:spcPct val="100000"/>
              </a:lnSpc>
              <a:spcBef>
                <a:spcPts val="0"/>
              </a:spcBef>
              <a:buNone/>
            </a:pPr>
            <a:r>
              <a:rPr lang="en-US" altLang="zh-TW" sz="1400" dirty="0">
                <a:latin typeface="+mj-lt"/>
                <a:ea typeface="Arial"/>
                <a:cs typeface="Arial"/>
                <a:sym typeface="Arial"/>
              </a:rPr>
              <a:t>2) (10%) Select a point on disparity map from 4.1, calculate the depth and show both the disparity value and the depth on the image. (Note: user can repeat 2)</a:t>
            </a:r>
            <a:r>
              <a:rPr lang="zh-TW" altLang="en-US" sz="1400" dirty="0">
                <a:latin typeface="+mj-lt"/>
                <a:ea typeface="Arial"/>
                <a:cs typeface="Arial"/>
                <a:sym typeface="Arial"/>
              </a:rPr>
              <a:t> </a:t>
            </a:r>
            <a:r>
              <a:rPr lang="en-US" altLang="zh-TW" sz="1400" dirty="0">
                <a:latin typeface="+mj-lt"/>
                <a:ea typeface="Arial"/>
                <a:cs typeface="Arial"/>
                <a:sym typeface="Arial"/>
              </a:rPr>
              <a:t>(EX:</a:t>
            </a:r>
            <a:r>
              <a:rPr lang="zh-TW" altLang="en-US" sz="1400" dirty="0">
                <a:latin typeface="+mj-lt"/>
                <a:ea typeface="Arial"/>
                <a:cs typeface="Arial"/>
                <a:sym typeface="Arial"/>
              </a:rPr>
              <a:t> </a:t>
            </a:r>
            <a:r>
              <a:rPr lang="en-US" altLang="zh-TW" sz="1400" dirty="0">
                <a:solidFill>
                  <a:srgbClr val="000000"/>
                </a:solidFill>
                <a:latin typeface="Arial"/>
                <a:ea typeface="Arial"/>
                <a:cs typeface="Arial"/>
                <a:sym typeface="Arial"/>
              </a:rPr>
              <a:t>Result Video</a:t>
            </a:r>
            <a:r>
              <a:rPr lang="en-US" altLang="zh-TW" sz="1400" dirty="0">
                <a:latin typeface="+mj-lt"/>
                <a:ea typeface="Arial"/>
                <a:cs typeface="Arial"/>
                <a:sym typeface="Arial"/>
              </a:rPr>
              <a:t>)</a:t>
            </a:r>
          </a:p>
          <a:p>
            <a:pPr marL="342900">
              <a:buSzPts val="2031"/>
              <a:buFont typeface="Arial"/>
              <a:buChar char="❑"/>
            </a:pPr>
            <a:r>
              <a:rPr lang="en-US" altLang="zh-CN" sz="1400" dirty="0">
                <a:latin typeface="+mj-lt"/>
              </a:rPr>
              <a:t>Hint: Textbook Chapter 12 (P.451): </a:t>
            </a:r>
            <a:r>
              <a:rPr lang="en-US" altLang="zh-CN" sz="1400" dirty="0" err="1">
                <a:solidFill>
                  <a:srgbClr val="FF0000"/>
                </a:solidFill>
                <a:latin typeface="+mj-lt"/>
              </a:rPr>
              <a:t>StereoBM</a:t>
            </a:r>
            <a:r>
              <a:rPr lang="en-US" altLang="zh-CN" sz="1400" dirty="0">
                <a:solidFill>
                  <a:srgbClr val="FF0000"/>
                </a:solidFill>
                <a:latin typeface="+mj-lt"/>
              </a:rPr>
              <a:t>::create(</a:t>
            </a:r>
            <a:r>
              <a:rPr lang="en-US" altLang="zh-CN" sz="1400" dirty="0" err="1">
                <a:solidFill>
                  <a:srgbClr val="FF0000"/>
                </a:solidFill>
                <a:latin typeface="+mj-lt"/>
              </a:rPr>
              <a:t>numDisparities</a:t>
            </a:r>
            <a:r>
              <a:rPr lang="en-US" altLang="zh-CN" sz="1400" dirty="0">
                <a:solidFill>
                  <a:srgbClr val="FF0000"/>
                </a:solidFill>
                <a:latin typeface="+mj-lt"/>
              </a:rPr>
              <a:t>, </a:t>
            </a:r>
            <a:r>
              <a:rPr lang="en-US" altLang="zh-CN" sz="1400" dirty="0" err="1">
                <a:solidFill>
                  <a:srgbClr val="FF0000"/>
                </a:solidFill>
                <a:latin typeface="+mj-lt"/>
              </a:rPr>
              <a:t>blockSize</a:t>
            </a:r>
            <a:r>
              <a:rPr lang="en-US" altLang="zh-CN" sz="1400" dirty="0">
                <a:solidFill>
                  <a:srgbClr val="FF0000"/>
                </a:solidFill>
                <a:latin typeface="+mj-lt"/>
              </a:rPr>
              <a:t>) </a:t>
            </a:r>
            <a:r>
              <a:rPr lang="en-US" altLang="zh-CN" sz="1400" dirty="0">
                <a:solidFill>
                  <a:schemeClr val="tx1"/>
                </a:solidFill>
                <a:latin typeface="+mj-lt"/>
              </a:rPr>
              <a:t>or</a:t>
            </a:r>
            <a:r>
              <a:rPr lang="en-US" altLang="zh-CN" sz="1400" dirty="0">
                <a:solidFill>
                  <a:srgbClr val="FF0000"/>
                </a:solidFill>
                <a:latin typeface="+mj-lt"/>
              </a:rPr>
              <a:t> </a:t>
            </a:r>
            <a:r>
              <a:rPr lang="en-US" altLang="zh-CN" sz="1400" dirty="0" err="1">
                <a:solidFill>
                  <a:srgbClr val="FF0000"/>
                </a:solidFill>
                <a:latin typeface="+mj-lt"/>
              </a:rPr>
              <a:t>StereoSGBM</a:t>
            </a:r>
            <a:r>
              <a:rPr lang="en-US" altLang="zh-CN" sz="1400" dirty="0">
                <a:solidFill>
                  <a:srgbClr val="FF0000"/>
                </a:solidFill>
                <a:latin typeface="+mj-lt"/>
              </a:rPr>
              <a:t>::create()</a:t>
            </a:r>
          </a:p>
          <a:p>
            <a:pPr marL="198438" lvl="1" indent="33972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1) Block Size: Must be </a:t>
            </a:r>
            <a:r>
              <a:rPr lang="en-US" altLang="zh-CN" sz="1400" kern="1200" dirty="0">
                <a:solidFill>
                  <a:srgbClr val="00B0F0"/>
                </a:solidFill>
                <a:latin typeface="+mj-lt"/>
                <a:ea typeface="Arial"/>
                <a:cs typeface="Arial"/>
                <a:sym typeface="Arial"/>
              </a:rPr>
              <a:t>odd</a:t>
            </a:r>
            <a:r>
              <a:rPr lang="en-US" altLang="zh-CN" sz="1400" kern="1200" dirty="0">
                <a:solidFill>
                  <a:srgbClr val="000000"/>
                </a:solidFill>
                <a:latin typeface="+mj-lt"/>
                <a:ea typeface="Arial"/>
                <a:cs typeface="Arial"/>
                <a:sym typeface="Arial"/>
              </a:rPr>
              <a:t> and within the range </a:t>
            </a:r>
            <a:r>
              <a:rPr lang="en-US" altLang="zh-CN" sz="1400" kern="1200" dirty="0">
                <a:solidFill>
                  <a:srgbClr val="00B0F0"/>
                </a:solidFill>
                <a:latin typeface="+mj-lt"/>
                <a:ea typeface="Arial"/>
                <a:cs typeface="Arial"/>
                <a:sym typeface="Arial"/>
              </a:rPr>
              <a:t>[5, 255]</a:t>
            </a:r>
            <a:endParaRPr lang="en-US" altLang="zh-CN" sz="1400" kern="1200" dirty="0">
              <a:solidFill>
                <a:srgbClr val="00B0F0"/>
              </a:solidFill>
              <a:latin typeface="+mj-lt"/>
              <a:ea typeface="+mn-ea"/>
              <a:cs typeface="+mn-cs"/>
            </a:endParaRPr>
          </a:p>
          <a:p>
            <a:pPr marL="534988" lvl="1" indent="317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2) Search range and direction:</a:t>
            </a:r>
            <a:r>
              <a:rPr lang="en-US" altLang="zh-CN" sz="1400" kern="1200" dirty="0">
                <a:solidFill>
                  <a:prstClr val="black"/>
                </a:solidFill>
                <a:latin typeface="+mj-lt"/>
                <a:ea typeface="+mn-ea"/>
                <a:cs typeface="+mn-cs"/>
              </a:rPr>
              <a:t> </a:t>
            </a:r>
            <a:r>
              <a:rPr lang="en-US" altLang="zh-CN" sz="1400" kern="1200" dirty="0">
                <a:solidFill>
                  <a:prstClr val="black"/>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Must be </a:t>
            </a:r>
            <a:r>
              <a:rPr lang="en-US" altLang="zh-TW" sz="1400" kern="1200" dirty="0">
                <a:solidFill>
                  <a:srgbClr val="FF0000"/>
                </a:solidFill>
                <a:latin typeface="+mj-lt"/>
                <a:ea typeface="Arial"/>
                <a:cs typeface="Arial"/>
                <a:sym typeface="Arial"/>
              </a:rPr>
              <a:t>positive</a:t>
            </a:r>
            <a:r>
              <a:rPr lang="en-US" altLang="zh-TW" sz="1400" kern="1200" dirty="0">
                <a:solidFill>
                  <a:prstClr val="black"/>
                </a:solidFill>
                <a:latin typeface="+mj-lt"/>
                <a:ea typeface="Arial"/>
                <a:cs typeface="Arial"/>
                <a:sym typeface="Arial"/>
              </a:rPr>
              <a:t> and </a:t>
            </a:r>
            <a:r>
              <a:rPr lang="en-US" altLang="zh-TW" sz="1400" kern="1200" dirty="0">
                <a:solidFill>
                  <a:srgbClr val="FF0000"/>
                </a:solidFill>
                <a:latin typeface="+mj-lt"/>
                <a:ea typeface="Arial"/>
                <a:cs typeface="Arial"/>
                <a:sym typeface="Arial"/>
              </a:rPr>
              <a:t>divisible by 16</a:t>
            </a:r>
            <a:r>
              <a:rPr lang="en-US" altLang="zh-TW" sz="1400" kern="1200" dirty="0">
                <a:solidFill>
                  <a:prstClr val="black"/>
                </a:solidFill>
                <a:latin typeface="+mj-lt"/>
                <a:ea typeface="Arial"/>
                <a:cs typeface="Arial"/>
                <a:sym typeface="Arial"/>
              </a:rPr>
              <a:t>. Map </a:t>
            </a:r>
            <a:r>
              <a:rPr lang="en-US" altLang="zh-TW" sz="1400" kern="1200" dirty="0">
                <a:solidFill>
                  <a:srgbClr val="00B0F0"/>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to </a:t>
            </a:r>
            <a:r>
              <a:rPr lang="en-US" altLang="zh-TW" sz="1400" kern="1200" dirty="0">
                <a:solidFill>
                  <a:srgbClr val="00B0F0"/>
                </a:solidFill>
                <a:latin typeface="+mj-lt"/>
                <a:ea typeface="Arial"/>
                <a:cs typeface="Arial"/>
                <a:sym typeface="Arial"/>
              </a:rPr>
              <a:t>gray value range </a:t>
            </a:r>
            <a:r>
              <a:rPr lang="en-US" altLang="zh-TW" sz="1400" kern="1200" dirty="0">
                <a:solidFill>
                  <a:prstClr val="black"/>
                </a:solidFill>
                <a:latin typeface="+mj-lt"/>
                <a:ea typeface="Arial"/>
                <a:cs typeface="Arial"/>
                <a:sym typeface="Arial"/>
              </a:rPr>
              <a:t>0~255 for the purpose of visualization.</a:t>
            </a:r>
            <a:endParaRPr sz="1400" dirty="0">
              <a:latin typeface="+mj-lt"/>
              <a:ea typeface="Arial"/>
              <a:cs typeface="Arial"/>
              <a:sym typeface="Arial"/>
            </a:endParaRPr>
          </a:p>
        </p:txBody>
      </p:sp>
      <p:sp>
        <p:nvSpPr>
          <p:cNvPr id="4" name="Google Shape;141;p9">
            <a:extLst>
              <a:ext uri="{FF2B5EF4-FFF2-40B4-BE49-F238E27FC236}">
                <a16:creationId xmlns:a16="http://schemas.microsoft.com/office/drawing/2014/main" id="{1514B227-C060-42A3-93AD-3AF0EB98881C}"/>
              </a:ext>
            </a:extLst>
          </p:cNvPr>
          <p:cNvSpPr txBox="1"/>
          <p:nvPr/>
        </p:nvSpPr>
        <p:spPr>
          <a:xfrm>
            <a:off x="274139" y="6303059"/>
            <a:ext cx="2616975" cy="276975"/>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Left Image (Reference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2;p9">
            <a:extLst>
              <a:ext uri="{FF2B5EF4-FFF2-40B4-BE49-F238E27FC236}">
                <a16:creationId xmlns:a16="http://schemas.microsoft.com/office/drawing/2014/main" id="{9C3DF1E3-BB3B-4433-B568-CDA451AC0F76}"/>
              </a:ext>
            </a:extLst>
          </p:cNvPr>
          <p:cNvSpPr txBox="1"/>
          <p:nvPr/>
        </p:nvSpPr>
        <p:spPr>
          <a:xfrm>
            <a:off x="1160486" y="6118171"/>
            <a:ext cx="800937"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imgL.png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 name="Google Shape;143;p9">
            <a:extLst>
              <a:ext uri="{FF2B5EF4-FFF2-40B4-BE49-F238E27FC236}">
                <a16:creationId xmlns:a16="http://schemas.microsoft.com/office/drawing/2014/main" id="{151F9FAE-18BF-4350-A7AB-9CA1B71F5954}"/>
              </a:ext>
            </a:extLst>
          </p:cNvPr>
          <p:cNvSpPr txBox="1"/>
          <p:nvPr/>
        </p:nvSpPr>
        <p:spPr>
          <a:xfrm>
            <a:off x="3366791" y="6298491"/>
            <a:ext cx="2160240" cy="276999"/>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Right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144;p9">
            <a:extLst>
              <a:ext uri="{FF2B5EF4-FFF2-40B4-BE49-F238E27FC236}">
                <a16:creationId xmlns:a16="http://schemas.microsoft.com/office/drawing/2014/main" id="{23BAA1EB-A149-4082-A5DA-4ABA6DD692B0}"/>
              </a:ext>
            </a:extLst>
          </p:cNvPr>
          <p:cNvSpPr txBox="1"/>
          <p:nvPr/>
        </p:nvSpPr>
        <p:spPr>
          <a:xfrm>
            <a:off x="4056724" y="6118171"/>
            <a:ext cx="907013"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imgR.png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圖片 2">
            <a:extLst>
              <a:ext uri="{FF2B5EF4-FFF2-40B4-BE49-F238E27FC236}">
                <a16:creationId xmlns:a16="http://schemas.microsoft.com/office/drawing/2014/main" id="{F429D59A-D44D-4F44-901A-D1D3280525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96" y="4175564"/>
            <a:ext cx="2857500" cy="1945531"/>
          </a:xfrm>
          <a:prstGeom prst="rect">
            <a:avLst/>
          </a:prstGeom>
        </p:spPr>
      </p:pic>
      <p:pic>
        <p:nvPicPr>
          <p:cNvPr id="9" name="圖片 4">
            <a:extLst>
              <a:ext uri="{FF2B5EF4-FFF2-40B4-BE49-F238E27FC236}">
                <a16:creationId xmlns:a16="http://schemas.microsoft.com/office/drawing/2014/main" id="{B09A010A-9918-45CC-AF0D-466D3AC4BD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7603" y="4175563"/>
            <a:ext cx="2857500" cy="1945531"/>
          </a:xfrm>
          <a:prstGeom prst="rect">
            <a:avLst/>
          </a:prstGeom>
        </p:spPr>
      </p:pic>
      <p:pic>
        <p:nvPicPr>
          <p:cNvPr id="11" name="stereo">
            <a:hlinkClick r:id="" action="ppaction://media"/>
            <a:extLst>
              <a:ext uri="{FF2B5EF4-FFF2-40B4-BE49-F238E27FC236}">
                <a16:creationId xmlns:a16="http://schemas.microsoft.com/office/drawing/2014/main" id="{33491369-B4B8-4B8B-93BE-33D10488D6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7510" y="4006017"/>
            <a:ext cx="2940586" cy="2112154"/>
          </a:xfrm>
          <a:prstGeom prst="rect">
            <a:avLst/>
          </a:prstGeom>
        </p:spPr>
      </p:pic>
      <p:sp>
        <p:nvSpPr>
          <p:cNvPr id="12" name="Google Shape;158;p30">
            <a:extLst>
              <a:ext uri="{FF2B5EF4-FFF2-40B4-BE49-F238E27FC236}">
                <a16:creationId xmlns:a16="http://schemas.microsoft.com/office/drawing/2014/main" id="{45064728-46C3-4CCA-B900-3B012F054D1D}"/>
              </a:ext>
            </a:extLst>
          </p:cNvPr>
          <p:cNvSpPr txBox="1"/>
          <p:nvPr/>
        </p:nvSpPr>
        <p:spPr>
          <a:xfrm>
            <a:off x="6926963" y="6144623"/>
            <a:ext cx="126343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Result Video</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Google Shape;141;p9">
                <a:extLst>
                  <a:ext uri="{FF2B5EF4-FFF2-40B4-BE49-F238E27FC236}">
                    <a16:creationId xmlns:a16="http://schemas.microsoft.com/office/drawing/2014/main" id="{B0C78423-C76B-437E-BE7F-D585857D3129}"/>
                  </a:ext>
                </a:extLst>
              </p:cNvPr>
              <p:cNvSpPr txBox="1"/>
              <p:nvPr/>
            </p:nvSpPr>
            <p:spPr>
              <a:xfrm>
                <a:off x="129158" y="3467442"/>
                <a:ext cx="8778938" cy="44077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cs typeface="Calibri"/>
                    <a:sym typeface="Calibri"/>
                  </a:rPr>
                  <a:t>Camera information</a:t>
                </a:r>
                <a:r>
                  <a:rPr kumimoji="0" lang="en-US" sz="1200" b="0" i="0" u="none" strike="noStrike" kern="0" cap="none" spc="0" normalizeH="0" baseline="0" noProof="0" dirty="0">
                    <a:ln>
                      <a:noFill/>
                    </a:ln>
                    <a:solidFill>
                      <a:srgbClr val="000000"/>
                    </a:solidFill>
                    <a:effectLst/>
                    <a:uLnTx/>
                    <a:uFillTx/>
                    <a:cs typeface="Calibri"/>
                    <a:sym typeface="Calibri"/>
                  </a:rPr>
                  <a:t>: Baseline=</a:t>
                </a:r>
                <a:r>
                  <a:rPr kumimoji="0" lang="en-US" sz="1200" b="0" i="0" u="none" strike="noStrike" kern="0" cap="none" spc="0" normalizeH="0" baseline="0" noProof="0" dirty="0">
                    <a:ln>
                      <a:noFill/>
                    </a:ln>
                    <a:solidFill>
                      <a:srgbClr val="FF0000"/>
                    </a:solidFill>
                    <a:effectLst/>
                    <a:uLnTx/>
                    <a:uFillTx/>
                    <a:cs typeface="Calibri"/>
                    <a:sym typeface="Calibri"/>
                  </a:rPr>
                  <a:t>178 </a:t>
                </a:r>
                <a:r>
                  <a:rPr kumimoji="0" lang="en-US" sz="1200" b="0" i="0" u="none" strike="noStrike" kern="0" cap="none" spc="0" normalizeH="0" baseline="0" noProof="0" dirty="0">
                    <a:ln>
                      <a:noFill/>
                    </a:ln>
                    <a:solidFill>
                      <a:srgbClr val="000000"/>
                    </a:solidFill>
                    <a:effectLst/>
                    <a:uLnTx/>
                    <a:uFillTx/>
                    <a:cs typeface="Calibri"/>
                    <a:sym typeface="Calibri"/>
                  </a:rPr>
                  <a:t>mm, focal length=</a:t>
                </a:r>
                <a:r>
                  <a:rPr kumimoji="0" lang="en-US" sz="1200" b="0" i="0" u="none" strike="noStrike" kern="0" cap="none" spc="0" normalizeH="0" baseline="0" noProof="0" dirty="0">
                    <a:ln>
                      <a:noFill/>
                    </a:ln>
                    <a:solidFill>
                      <a:srgbClr val="FF0000"/>
                    </a:solidFill>
                    <a:effectLst/>
                    <a:uLnTx/>
                    <a:uFillTx/>
                    <a:cs typeface="Calibri"/>
                    <a:sym typeface="Calibri"/>
                  </a:rPr>
                  <a:t>2826</a:t>
                </a:r>
                <a:r>
                  <a:rPr kumimoji="0" lang="en-US" sz="1200" b="0" i="0" u="none" strike="noStrike" kern="0" cap="none" spc="0" normalizeH="0" baseline="0" noProof="0" dirty="0">
                    <a:ln>
                      <a:noFill/>
                    </a:ln>
                    <a:solidFill>
                      <a:srgbClr val="000000"/>
                    </a:solidFill>
                    <a:effectLst/>
                    <a:uLnTx/>
                    <a:uFillTx/>
                    <a:cs typeface="Calibri"/>
                    <a:sym typeface="Calibri"/>
                  </a:rPr>
                  <a:t> pixels, </a:t>
                </a:r>
                <a14:m>
                  <m:oMath xmlns:m="http://schemas.openxmlformats.org/officeDocument/2006/math">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𝑟𝑖𝑔h𝑡</m:t>
                        </m:r>
                      </m:sup>
                    </m:sSub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m:t>
                    </m:r>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𝑙𝑒𝑓𝑡</m:t>
                        </m:r>
                      </m:sup>
                    </m:sSubSup>
                  </m:oMath>
                </a14:m>
                <a:r>
                  <a:rPr kumimoji="0" lang="en-US" sz="1200" b="0" i="0" u="none" strike="noStrike" kern="0" cap="none" spc="0" normalizeH="0" baseline="0" noProof="0" dirty="0">
                    <a:ln>
                      <a:noFill/>
                    </a:ln>
                    <a:solidFill>
                      <a:srgbClr val="000000"/>
                    </a:solidFill>
                    <a:effectLst/>
                    <a:uLnTx/>
                    <a:uFillTx/>
                    <a:cs typeface="Calibri"/>
                    <a:sym typeface="Calibri"/>
                  </a:rPr>
                  <a:t>=</a:t>
                </a:r>
                <a:r>
                  <a:rPr kumimoji="0" lang="en-US" sz="1200" b="0" i="0" u="none" strike="noStrike" kern="0" cap="none" spc="0" normalizeH="0" baseline="0" noProof="0" dirty="0">
                    <a:ln>
                      <a:noFill/>
                    </a:ln>
                    <a:solidFill>
                      <a:srgbClr val="FF0000"/>
                    </a:solidFill>
                    <a:effectLst/>
                    <a:uLnTx/>
                    <a:uFillTx/>
                    <a:cs typeface="Calibri"/>
                    <a:sym typeface="Calibri"/>
                  </a:rPr>
                  <a:t>123</a:t>
                </a:r>
                <a:r>
                  <a:rPr kumimoji="0" lang="en-US" sz="1200" b="0" i="0" u="none" strike="noStrike" kern="0" cap="none" spc="0" normalizeH="0" baseline="0" noProof="0" dirty="0">
                    <a:ln>
                      <a:noFill/>
                    </a:ln>
                    <a:solidFill>
                      <a:srgbClr val="000000"/>
                    </a:solidFill>
                    <a:effectLst/>
                    <a:uLnTx/>
                    <a:uFillTx/>
                    <a:cs typeface="Calibri"/>
                    <a:sym typeface="Calibri"/>
                  </a:rPr>
                  <a:t> pixels</a:t>
                </a:r>
                <a:endParaRPr kumimoji="0" lang="en-US" altLang="zh-TW" sz="120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000000"/>
                    </a:solidFill>
                    <a:effectLst/>
                    <a:uLnTx/>
                    <a:uFillTx/>
                    <a:sym typeface="Arial"/>
                  </a:rPr>
                  <a:t>OpenCV Textbook Chapter 11 (P.372-373) &amp; OpenCV Textbook Chapter 12 (P.436)</a:t>
                </a:r>
                <a:endParaRPr kumimoji="0" lang="en-US" altLang="zh-TW" sz="1050" b="0" i="0" u="none" strike="noStrike" kern="0" cap="none" spc="0" normalizeH="0" baseline="0" noProof="0" dirty="0">
                  <a:ln>
                    <a:noFill/>
                  </a:ln>
                  <a:solidFill>
                    <a:srgbClr val="000000"/>
                  </a:solidFill>
                  <a:effectLst/>
                  <a:uLnTx/>
                  <a:uFillTx/>
                  <a:latin typeface="Arial"/>
                  <a:cs typeface="Arial"/>
                  <a:sym typeface="Arial"/>
                </a:endParaRPr>
              </a:p>
            </p:txBody>
          </p:sp>
        </mc:Choice>
        <mc:Fallback>
          <p:sp>
            <p:nvSpPr>
              <p:cNvPr id="10" name="Google Shape;141;p9">
                <a:extLst>
                  <a:ext uri="{FF2B5EF4-FFF2-40B4-BE49-F238E27FC236}">
                    <a16:creationId xmlns:a16="http://schemas.microsoft.com/office/drawing/2014/main" id="{B0C78423-C76B-437E-BE7F-D585857D3129}"/>
                  </a:ext>
                </a:extLst>
              </p:cNvPr>
              <p:cNvSpPr txBox="1">
                <a:spLocks noRot="1" noChangeAspect="1" noMove="1" noResize="1" noEditPoints="1" noAdjustHandles="1" noChangeArrowheads="1" noChangeShapeType="1" noTextEdit="1"/>
              </p:cNvSpPr>
              <p:nvPr/>
            </p:nvSpPr>
            <p:spPr>
              <a:xfrm>
                <a:off x="129158" y="3467442"/>
                <a:ext cx="8778938" cy="440770"/>
              </a:xfrm>
              <a:prstGeom prst="rect">
                <a:avLst/>
              </a:prstGeom>
              <a:blipFill>
                <a:blip r:embed="rId8"/>
                <a:stretch>
                  <a:fillRect l="-278" b="-19444"/>
                </a:stretch>
              </a:blipFill>
              <a:ln>
                <a:noFill/>
              </a:ln>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BDA34D45-131E-4858-ABFD-C5BC0987102A}"/>
              </a:ext>
            </a:extLst>
          </p:cNvPr>
          <p:cNvSpPr/>
          <p:nvPr/>
        </p:nvSpPr>
        <p:spPr>
          <a:xfrm>
            <a:off x="129158" y="3455452"/>
            <a:ext cx="6456369" cy="512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9FB2196B-9C66-4B43-962F-48DDBB1FA8B5}"/>
                  </a:ext>
                </a:extLst>
              </p:cNvPr>
              <p:cNvSpPr txBox="1"/>
              <p:nvPr/>
            </p:nvSpPr>
            <p:spPr>
              <a:xfrm>
                <a:off x="6896003" y="3467442"/>
                <a:ext cx="828753" cy="4081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𝑍</m:t>
                      </m:r>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𝐵</m:t>
                          </m:r>
                        </m:num>
                        <m:den>
                          <m:r>
                            <a:rPr lang="en-US" altLang="zh-CN" b="0" i="1" smtClean="0">
                              <a:solidFill>
                                <a:srgbClr val="FF0000"/>
                              </a:solidFill>
                              <a:latin typeface="Cambria Math" panose="02040503050406030204" pitchFamily="18" charset="0"/>
                            </a:rPr>
                            <m:t>𝑑</m:t>
                          </m:r>
                        </m:den>
                      </m:f>
                    </m:oMath>
                  </m:oMathPara>
                </a14:m>
                <a:endParaRPr lang="zh-CN" altLang="en-US" dirty="0">
                  <a:solidFill>
                    <a:srgbClr val="FF0000"/>
                  </a:solidFill>
                </a:endParaRPr>
              </a:p>
            </p:txBody>
          </p:sp>
        </mc:Choice>
        <mc:Fallback>
          <p:sp>
            <p:nvSpPr>
              <p:cNvPr id="14" name="文本框 13">
                <a:extLst>
                  <a:ext uri="{FF2B5EF4-FFF2-40B4-BE49-F238E27FC236}">
                    <a16:creationId xmlns:a16="http://schemas.microsoft.com/office/drawing/2014/main" id="{9FB2196B-9C66-4B43-962F-48DDBB1FA8B5}"/>
                  </a:ext>
                </a:extLst>
              </p:cNvPr>
              <p:cNvSpPr txBox="1">
                <a:spLocks noRot="1" noChangeAspect="1" noMove="1" noResize="1" noEditPoints="1" noAdjustHandles="1" noChangeArrowheads="1" noChangeShapeType="1" noTextEdit="1"/>
              </p:cNvSpPr>
              <p:nvPr/>
            </p:nvSpPr>
            <p:spPr>
              <a:xfrm>
                <a:off x="6896003" y="3467442"/>
                <a:ext cx="828753" cy="408125"/>
              </a:xfrm>
              <a:prstGeom prst="rect">
                <a:avLst/>
              </a:prstGeom>
              <a:blipFill>
                <a:blip r:embed="rId9"/>
                <a:stretch>
                  <a:fillRect l="-3676" t="-2985" r="-2941" b="-134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85053"/>
            <a:ext cx="9192538"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a:t>
            </a:r>
            <a:r>
              <a:rPr lang="zh-TW" altLang="en-US" sz="2800" b="1" dirty="0"/>
              <a:t> </a:t>
            </a:r>
            <a:r>
              <a:rPr lang="en-US" altLang="zh-TW" sz="2800" b="1" dirty="0"/>
              <a:t>(20%)Dogs and Cats classification Using R</a:t>
            </a:r>
            <a:r>
              <a:rPr lang="en-US" altLang="zh-CN" sz="2800" b="1" dirty="0"/>
              <a:t>esNet50</a:t>
            </a:r>
            <a:r>
              <a:rPr lang="en-US" altLang="zh-TW" sz="2800" b="1" dirty="0"/>
              <a:t> </a:t>
            </a:r>
            <a:r>
              <a:rPr lang="en-US" altLang="zh-TW" sz="1800" dirty="0"/>
              <a:t>(</a:t>
            </a:r>
            <a:r>
              <a:rPr lang="zh-CN" altLang="en-US" sz="1800" dirty="0"/>
              <a:t>出題：</a:t>
            </a:r>
            <a:r>
              <a:rPr lang="en-US" altLang="zh-TW" sz="1800" dirty="0"/>
              <a:t>B</a:t>
            </a:r>
            <a:r>
              <a:rPr lang="en-US" altLang="zh-CN" sz="1800" dirty="0"/>
              <a:t>ill</a:t>
            </a:r>
            <a:r>
              <a:rPr lang="en-US" altLang="zh-TW" sz="18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by yourself.</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2983314" y="4107353"/>
            <a:ext cx="4250606" cy="1830151"/>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A044A19A-3AB0-4C33-8DF7-342C49472F3B}"/>
              </a:ext>
            </a:extLst>
          </p:cNvPr>
          <p:cNvGrpSpPr/>
          <p:nvPr/>
        </p:nvGrpSpPr>
        <p:grpSpPr>
          <a:xfrm>
            <a:off x="520192" y="2714602"/>
            <a:ext cx="8290560" cy="3657171"/>
            <a:chOff x="288544" y="434698"/>
            <a:chExt cx="8290560" cy="3657171"/>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8544" y="434698"/>
              <a:ext cx="8290560" cy="605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5.2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1793205" y="1146511"/>
              <a:ext cx="5715284" cy="2641137"/>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3271568" y="3814870"/>
              <a:ext cx="3062057"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 of training with TensorBoard</a:t>
              </a:r>
            </a:p>
          </p:txBody>
        </p:sp>
      </p:grpSp>
      <p:grpSp>
        <p:nvGrpSpPr>
          <p:cNvPr id="5" name="群組 4">
            <a:extLst>
              <a:ext uri="{FF2B5EF4-FFF2-40B4-BE49-F238E27FC236}">
                <a16:creationId xmlns:a16="http://schemas.microsoft.com/office/drawing/2014/main" id="{F6407A5E-4CF7-41DD-912B-45F4573038D6}"/>
              </a:ext>
            </a:extLst>
          </p:cNvPr>
          <p:cNvGrpSpPr/>
          <p:nvPr/>
        </p:nvGrpSpPr>
        <p:grpSpPr>
          <a:xfrm>
            <a:off x="496264" y="345519"/>
            <a:ext cx="8684768" cy="2101162"/>
            <a:chOff x="492200" y="4539567"/>
            <a:chExt cx="8684768" cy="2101162"/>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492200" y="4539567"/>
              <a:ext cx="8684768" cy="312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5.1	Training by your computer at least </a:t>
              </a:r>
              <a:r>
                <a:rPr lang="en-US" altLang="zh-TW" sz="1600" b="1" dirty="0">
                  <a:solidFill>
                    <a:srgbClr val="000000"/>
                  </a:solidFill>
                  <a:latin typeface="Arial"/>
                  <a:cs typeface="Arial"/>
                </a:rPr>
                <a:t>5 epochs</a:t>
              </a:r>
              <a:r>
                <a:rPr lang="en-US" altLang="zh-TW" sz="1600" dirty="0">
                  <a:solidFill>
                    <a:srgbClr val="000000"/>
                  </a:solidFill>
                  <a:latin typeface="Arial"/>
                  <a:cs typeface="Arial"/>
                </a:rPr>
                <a:t> and show(or upload) your source code of R</a:t>
              </a:r>
              <a:r>
                <a:rPr lang="en-US" altLang="zh-CN" sz="1600" dirty="0">
                  <a:solidFill>
                    <a:srgbClr val="000000"/>
                  </a:solidFill>
                  <a:latin typeface="Arial"/>
                  <a:cs typeface="Arial"/>
                </a:rPr>
                <a:t>esNet50</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3311888" y="6302175"/>
              <a:ext cx="3501280" cy="338554"/>
            </a:xfrm>
            <a:prstGeom prst="rect">
              <a:avLst/>
            </a:prstGeom>
          </p:spPr>
          <p:txBody>
            <a:bodyPr wrap="none">
              <a:spAutoFit/>
            </a:bodyPr>
            <a:lstStyle/>
            <a:p>
              <a:r>
                <a:rPr lang="en-US" altLang="zh-TW" sz="1600" b="1" i="1" dirty="0"/>
                <a:t>F</a:t>
              </a:r>
              <a:r>
                <a:rPr lang="en-US" altLang="zh-CN" sz="1600" b="1" i="1" dirty="0"/>
                <a:t>ig. </a:t>
              </a:r>
              <a:r>
                <a:rPr lang="zh-TW" altLang="en-US" sz="1600" i="1" dirty="0"/>
                <a:t>Accuracy display during training</a:t>
              </a:r>
            </a:p>
          </p:txBody>
        </p:sp>
      </p:grpSp>
      <p:pic>
        <p:nvPicPr>
          <p:cNvPr id="7" name="圖片 6">
            <a:extLst>
              <a:ext uri="{FF2B5EF4-FFF2-40B4-BE49-F238E27FC236}">
                <a16:creationId xmlns:a16="http://schemas.microsoft.com/office/drawing/2014/main" id="{3C26A010-EEB3-478C-AF30-339AB3A700E8}"/>
              </a:ext>
            </a:extLst>
          </p:cNvPr>
          <p:cNvPicPr>
            <a:picLocks noChangeAspect="1"/>
          </p:cNvPicPr>
          <p:nvPr/>
        </p:nvPicPr>
        <p:blipFill>
          <a:blip r:embed="rId3"/>
          <a:stretch>
            <a:fillRect/>
          </a:stretch>
        </p:blipFill>
        <p:spPr>
          <a:xfrm>
            <a:off x="2364930" y="820039"/>
            <a:ext cx="5324475" cy="1162050"/>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29B7D59-999C-43A6-9EC7-74961208BDE8}"/>
              </a:ext>
            </a:extLst>
          </p:cNvPr>
          <p:cNvPicPr>
            <a:picLocks noChangeAspect="1"/>
          </p:cNvPicPr>
          <p:nvPr/>
        </p:nvPicPr>
        <p:blipFill>
          <a:blip r:embed="rId2"/>
          <a:stretch>
            <a:fillRect/>
          </a:stretch>
        </p:blipFill>
        <p:spPr>
          <a:xfrm>
            <a:off x="1435004" y="784790"/>
            <a:ext cx="2105834" cy="2399419"/>
          </a:xfrm>
          <a:prstGeom prst="rect">
            <a:avLst/>
          </a:prstGeom>
        </p:spPr>
      </p:pic>
      <p:sp>
        <p:nvSpPr>
          <p:cNvPr id="6" name="矩形 5">
            <a:extLst>
              <a:ext uri="{FF2B5EF4-FFF2-40B4-BE49-F238E27FC236}">
                <a16:creationId xmlns:a16="http://schemas.microsoft.com/office/drawing/2014/main" id="{E31D683F-9E57-4CDE-996E-09E544EACFD8}"/>
              </a:ext>
            </a:extLst>
          </p:cNvPr>
          <p:cNvSpPr/>
          <p:nvPr/>
        </p:nvSpPr>
        <p:spPr>
          <a:xfrm>
            <a:off x="330531" y="274438"/>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TW" sz="1800" b="1" dirty="0">
                <a:latin typeface="Calibri" panose="020F0502020204030204" pitchFamily="34" charset="0"/>
                <a:cs typeface="Calibri" panose="020F0502020204030204" pitchFamily="34" charset="0"/>
              </a:rPr>
              <a:t>5%</a:t>
            </a:r>
            <a:r>
              <a:rPr lang="en-US" altLang="zh-TW" sz="1800" dirty="0">
                <a:latin typeface="Calibri" panose="020F0502020204030204" pitchFamily="34" charset="0"/>
                <a:cs typeface="Calibri" panose="020F0502020204030204" pitchFamily="34" charset="0"/>
              </a:rPr>
              <a:t>)</a:t>
            </a:r>
          </a:p>
        </p:txBody>
      </p:sp>
      <p:pic>
        <p:nvPicPr>
          <p:cNvPr id="7" name="圖片 6">
            <a:extLst>
              <a:ext uri="{FF2B5EF4-FFF2-40B4-BE49-F238E27FC236}">
                <a16:creationId xmlns:a16="http://schemas.microsoft.com/office/drawing/2014/main" id="{D211A25C-3F99-4080-A3C0-E955638690CF}"/>
              </a:ext>
            </a:extLst>
          </p:cNvPr>
          <p:cNvPicPr>
            <a:picLocks noChangeAspect="1"/>
          </p:cNvPicPr>
          <p:nvPr/>
        </p:nvPicPr>
        <p:blipFill rotWithShape="1">
          <a:blip r:embed="rId2"/>
          <a:srcRect l="37161" t="516" r="34054" b="88349"/>
          <a:stretch/>
        </p:blipFill>
        <p:spPr>
          <a:xfrm>
            <a:off x="4686774" y="1057462"/>
            <a:ext cx="3275677" cy="1443519"/>
          </a:xfrm>
          <a:prstGeom prst="rect">
            <a:avLst/>
          </a:prstGeom>
        </p:spPr>
      </p:pic>
      <p:sp>
        <p:nvSpPr>
          <p:cNvPr id="8" name="矩形 7">
            <a:extLst>
              <a:ext uri="{FF2B5EF4-FFF2-40B4-BE49-F238E27FC236}">
                <a16:creationId xmlns:a16="http://schemas.microsoft.com/office/drawing/2014/main" id="{14F6DE3E-D119-4417-8A68-9E9DE2337C9C}"/>
              </a:ext>
            </a:extLst>
          </p:cNvPr>
          <p:cNvSpPr/>
          <p:nvPr/>
        </p:nvSpPr>
        <p:spPr>
          <a:xfrm>
            <a:off x="2251798" y="764648"/>
            <a:ext cx="508571" cy="3030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1B58228-2869-4273-9964-60C80AE02E84}"/>
              </a:ext>
            </a:extLst>
          </p:cNvPr>
          <p:cNvSpPr/>
          <p:nvPr/>
        </p:nvSpPr>
        <p:spPr>
          <a:xfrm>
            <a:off x="4697048" y="1410207"/>
            <a:ext cx="3267182" cy="107022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F09F751C-28F1-4A12-918C-DB3AF87FF925}"/>
              </a:ext>
            </a:extLst>
          </p:cNvPr>
          <p:cNvCxnSpPr/>
          <p:nvPr/>
        </p:nvCxnSpPr>
        <p:spPr>
          <a:xfrm>
            <a:off x="2744958" y="774923"/>
            <a:ext cx="5193587" cy="64213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186683A2-5E5C-4498-AE5B-6AC0A6216F46}"/>
              </a:ext>
            </a:extLst>
          </p:cNvPr>
          <p:cNvCxnSpPr/>
          <p:nvPr/>
        </p:nvCxnSpPr>
        <p:spPr>
          <a:xfrm>
            <a:off x="2231250" y="1067736"/>
            <a:ext cx="2476072" cy="1438382"/>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14082DB3-8A81-409B-80C7-D2A93A9CD98A}"/>
              </a:ext>
            </a:extLst>
          </p:cNvPr>
          <p:cNvSpPr/>
          <p:nvPr/>
        </p:nvSpPr>
        <p:spPr>
          <a:xfrm>
            <a:off x="3105127" y="3144836"/>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16" name="矩形 15">
            <a:extLst>
              <a:ext uri="{FF2B5EF4-FFF2-40B4-BE49-F238E27FC236}">
                <a16:creationId xmlns:a16="http://schemas.microsoft.com/office/drawing/2014/main" id="{B3D56623-E554-4F0C-8E18-D272456F975A}"/>
              </a:ext>
            </a:extLst>
          </p:cNvPr>
          <p:cNvSpPr/>
          <p:nvPr/>
        </p:nvSpPr>
        <p:spPr>
          <a:xfrm>
            <a:off x="514096" y="3884660"/>
            <a:ext cx="8353552" cy="584775"/>
          </a:xfrm>
          <a:prstGeom prst="rect">
            <a:avLst/>
          </a:prstGeom>
        </p:spPr>
        <p:txBody>
          <a:bodyPr wrap="square">
            <a:spAutoFit/>
          </a:bodyPr>
          <a:lstStyle/>
          <a:p>
            <a:pPr marL="357188" indent="-357188"/>
            <a:r>
              <a:rPr lang="en-US" altLang="zh-TW" sz="1600" dirty="0"/>
              <a:t>5.4 </a:t>
            </a:r>
            <a:r>
              <a:rPr lang="zh-TW" altLang="en-US" sz="1600" dirty="0"/>
              <a:t>Try to resize the pictures in the dataset to expand the amount of training data, </a:t>
            </a:r>
            <a:r>
              <a:rPr lang="zh-TW" altLang="en-US" sz="1600" b="1" dirty="0"/>
              <a:t>write the code</a:t>
            </a:r>
            <a:r>
              <a:rPr lang="en-US" altLang="zh-TW" sz="1600" dirty="0"/>
              <a:t>(</a:t>
            </a:r>
            <a:r>
              <a:rPr lang="en-US" altLang="zh-TW" sz="1600" b="1" dirty="0"/>
              <a:t>3%</a:t>
            </a:r>
            <a:r>
              <a:rPr lang="en-US" altLang="zh-TW" sz="1600" dirty="0"/>
              <a:t>)</a:t>
            </a:r>
            <a:r>
              <a:rPr lang="zh-TW" altLang="en-US" sz="1600" dirty="0"/>
              <a:t> and </a:t>
            </a:r>
            <a:r>
              <a:rPr lang="zh-TW" altLang="en-US" sz="1600" b="1" dirty="0"/>
              <a:t>draw the comparison table </a:t>
            </a:r>
            <a:r>
              <a:rPr lang="en-US" altLang="zh-TW" sz="1600" b="1" dirty="0"/>
              <a:t>of</a:t>
            </a:r>
            <a:r>
              <a:rPr lang="zh-CN" altLang="en-US" sz="1600" b="1" dirty="0"/>
              <a:t> </a:t>
            </a:r>
            <a:r>
              <a:rPr lang="en-US" altLang="zh-CN" sz="1600" b="1" dirty="0"/>
              <a:t>accuracy</a:t>
            </a:r>
            <a:r>
              <a:rPr lang="zh-TW" altLang="en-US" sz="1600" dirty="0"/>
              <a:t>, save it as a picture.</a:t>
            </a:r>
            <a:r>
              <a:rPr lang="en-US" altLang="zh-TW" sz="1600" dirty="0"/>
              <a:t>(</a:t>
            </a:r>
            <a:r>
              <a:rPr lang="en-US" altLang="zh-TW" sz="1600" b="1" dirty="0"/>
              <a:t>2%</a:t>
            </a:r>
            <a:r>
              <a:rPr lang="en-US" altLang="zh-TW" sz="1600" dirty="0"/>
              <a:t>)</a:t>
            </a:r>
            <a:endParaRPr lang="zh-TW" altLang="en-US" sz="1600" dirty="0"/>
          </a:p>
        </p:txBody>
      </p:sp>
      <p:pic>
        <p:nvPicPr>
          <p:cNvPr id="18" name="圖片 17" descr="一張含有 狗, 室內, 坐, 哺乳類 的圖片&#10;&#10;自動產生的描述">
            <a:extLst>
              <a:ext uri="{FF2B5EF4-FFF2-40B4-BE49-F238E27FC236}">
                <a16:creationId xmlns:a16="http://schemas.microsoft.com/office/drawing/2014/main" id="{82855A2D-CDC4-45BE-90FF-B65F05875629}"/>
              </a:ext>
            </a:extLst>
          </p:cNvPr>
          <p:cNvPicPr>
            <a:picLocks noChangeAspect="1"/>
          </p:cNvPicPr>
          <p:nvPr/>
        </p:nvPicPr>
        <p:blipFill>
          <a:blip r:embed="rId3"/>
          <a:stretch>
            <a:fillRect/>
          </a:stretch>
        </p:blipFill>
        <p:spPr>
          <a:xfrm>
            <a:off x="1056640" y="4907860"/>
            <a:ext cx="767905" cy="1078920"/>
          </a:xfrm>
          <a:prstGeom prst="rect">
            <a:avLst/>
          </a:prstGeom>
        </p:spPr>
      </p:pic>
      <p:pic>
        <p:nvPicPr>
          <p:cNvPr id="19" name="圖片 18" descr="一張含有 狗, 室內, 坐, 哺乳類 的圖片&#10;&#10;自動產生的描述">
            <a:extLst>
              <a:ext uri="{FF2B5EF4-FFF2-40B4-BE49-F238E27FC236}">
                <a16:creationId xmlns:a16="http://schemas.microsoft.com/office/drawing/2014/main" id="{557F243C-C73E-42E6-A5EC-B0B3959479AB}"/>
              </a:ext>
            </a:extLst>
          </p:cNvPr>
          <p:cNvPicPr>
            <a:picLocks noChangeAspect="1"/>
          </p:cNvPicPr>
          <p:nvPr/>
        </p:nvPicPr>
        <p:blipFill>
          <a:blip r:embed="rId3"/>
          <a:stretch>
            <a:fillRect/>
          </a:stretch>
        </p:blipFill>
        <p:spPr>
          <a:xfrm>
            <a:off x="2212848" y="4787972"/>
            <a:ext cx="1265936" cy="454588"/>
          </a:xfrm>
          <a:prstGeom prst="rect">
            <a:avLst/>
          </a:prstGeom>
        </p:spPr>
      </p:pic>
      <p:pic>
        <p:nvPicPr>
          <p:cNvPr id="20" name="圖片 19" descr="一張含有 狗, 室內, 坐, 哺乳類 的圖片&#10;&#10;自動產生的描述">
            <a:extLst>
              <a:ext uri="{FF2B5EF4-FFF2-40B4-BE49-F238E27FC236}">
                <a16:creationId xmlns:a16="http://schemas.microsoft.com/office/drawing/2014/main" id="{FB073ADD-6DE7-4EB9-8A62-8188E278448F}"/>
              </a:ext>
            </a:extLst>
          </p:cNvPr>
          <p:cNvPicPr>
            <a:picLocks noChangeAspect="1"/>
          </p:cNvPicPr>
          <p:nvPr/>
        </p:nvPicPr>
        <p:blipFill>
          <a:blip r:embed="rId3"/>
          <a:stretch>
            <a:fillRect/>
          </a:stretch>
        </p:blipFill>
        <p:spPr>
          <a:xfrm>
            <a:off x="3679952" y="4771136"/>
            <a:ext cx="351536" cy="1412748"/>
          </a:xfrm>
          <a:prstGeom prst="rect">
            <a:avLst/>
          </a:prstGeom>
        </p:spPr>
      </p:pic>
      <p:pic>
        <p:nvPicPr>
          <p:cNvPr id="21" name="圖片 20" descr="一張含有 狗, 室內, 坐, 哺乳類 的圖片&#10;&#10;自動產生的描述">
            <a:extLst>
              <a:ext uri="{FF2B5EF4-FFF2-40B4-BE49-F238E27FC236}">
                <a16:creationId xmlns:a16="http://schemas.microsoft.com/office/drawing/2014/main" id="{38F6DCD9-94DF-408C-B029-5AD1AD4CBB2D}"/>
              </a:ext>
            </a:extLst>
          </p:cNvPr>
          <p:cNvPicPr>
            <a:picLocks noChangeAspect="1"/>
          </p:cNvPicPr>
          <p:nvPr/>
        </p:nvPicPr>
        <p:blipFill>
          <a:blip r:embed="rId3"/>
          <a:stretch>
            <a:fillRect/>
          </a:stretch>
        </p:blipFill>
        <p:spPr>
          <a:xfrm>
            <a:off x="2464816" y="5592064"/>
            <a:ext cx="741680" cy="601472"/>
          </a:xfrm>
          <a:prstGeom prst="rect">
            <a:avLst/>
          </a:prstGeom>
        </p:spPr>
      </p:pic>
      <p:cxnSp>
        <p:nvCxnSpPr>
          <p:cNvPr id="23" name="直線單箭頭接點 22">
            <a:extLst>
              <a:ext uri="{FF2B5EF4-FFF2-40B4-BE49-F238E27FC236}">
                <a16:creationId xmlns:a16="http://schemas.microsoft.com/office/drawing/2014/main" id="{55146DDD-92C0-48AA-A524-B1E6E45D777B}"/>
              </a:ext>
            </a:extLst>
          </p:cNvPr>
          <p:cNvCxnSpPr>
            <a:stCxn id="18" idx="3"/>
            <a:endCxn id="20" idx="1"/>
          </p:cNvCxnSpPr>
          <p:nvPr/>
        </p:nvCxnSpPr>
        <p:spPr>
          <a:xfrm>
            <a:off x="1824545" y="5447320"/>
            <a:ext cx="1855407" cy="301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5" name="直線單箭頭接點 24">
            <a:extLst>
              <a:ext uri="{FF2B5EF4-FFF2-40B4-BE49-F238E27FC236}">
                <a16:creationId xmlns:a16="http://schemas.microsoft.com/office/drawing/2014/main" id="{277571AB-8104-4F2D-8949-4B515B2E3078}"/>
              </a:ext>
            </a:extLst>
          </p:cNvPr>
          <p:cNvCxnSpPr>
            <a:cxnSpLocks/>
            <a:endCxn id="19" idx="1"/>
          </p:cNvCxnSpPr>
          <p:nvPr/>
        </p:nvCxnSpPr>
        <p:spPr>
          <a:xfrm flipV="1">
            <a:off x="1810321" y="5015266"/>
            <a:ext cx="402527" cy="38938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9710759C-57F8-4537-9B36-1753C40D6061}"/>
              </a:ext>
            </a:extLst>
          </p:cNvPr>
          <p:cNvCxnSpPr>
            <a:cxnSpLocks/>
            <a:endCxn id="21" idx="1"/>
          </p:cNvCxnSpPr>
          <p:nvPr/>
        </p:nvCxnSpPr>
        <p:spPr>
          <a:xfrm>
            <a:off x="1798129" y="5510312"/>
            <a:ext cx="666687" cy="3824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aphicFrame>
        <p:nvGraphicFramePr>
          <p:cNvPr id="29" name="圖表 28">
            <a:extLst>
              <a:ext uri="{FF2B5EF4-FFF2-40B4-BE49-F238E27FC236}">
                <a16:creationId xmlns:a16="http://schemas.microsoft.com/office/drawing/2014/main" id="{80F56E1B-DB97-46AA-A63E-F7FE6F8B1BA2}"/>
              </a:ext>
            </a:extLst>
          </p:cNvPr>
          <p:cNvGraphicFramePr>
            <a:graphicFrameLocks/>
          </p:cNvGraphicFramePr>
          <p:nvPr/>
        </p:nvGraphicFramePr>
        <p:xfrm>
          <a:off x="4860544" y="4539488"/>
          <a:ext cx="3058160" cy="1829816"/>
        </p:xfrm>
        <a:graphic>
          <a:graphicData uri="http://schemas.openxmlformats.org/drawingml/2006/chart">
            <c:chart xmlns:c="http://schemas.openxmlformats.org/drawingml/2006/chart" xmlns:r="http://schemas.openxmlformats.org/officeDocument/2006/relationships" r:id="rId4"/>
          </a:graphicData>
        </a:graphic>
      </p:graphicFrame>
      <p:sp>
        <p:nvSpPr>
          <p:cNvPr id="30" name="矩形 29">
            <a:extLst>
              <a:ext uri="{FF2B5EF4-FFF2-40B4-BE49-F238E27FC236}">
                <a16:creationId xmlns:a16="http://schemas.microsoft.com/office/drawing/2014/main" id="{678F9B4E-B9B2-4E5E-A5F7-9F5BF9B41FA8}"/>
              </a:ext>
            </a:extLst>
          </p:cNvPr>
          <p:cNvSpPr/>
          <p:nvPr/>
        </p:nvSpPr>
        <p:spPr>
          <a:xfrm>
            <a:off x="1236789" y="6201192"/>
            <a:ext cx="2751074" cy="307777"/>
          </a:xfrm>
          <a:prstGeom prst="rect">
            <a:avLst/>
          </a:prstGeom>
        </p:spPr>
        <p:txBody>
          <a:bodyPr wrap="none">
            <a:spAutoFit/>
          </a:bodyPr>
          <a:lstStyle/>
          <a:p>
            <a:r>
              <a:rPr lang="en-US" altLang="zh-TW" b="1" i="1" dirty="0"/>
              <a:t>Fig.</a:t>
            </a:r>
            <a:r>
              <a:rPr lang="en-US" altLang="zh-TW" i="1" dirty="0"/>
              <a:t> </a:t>
            </a:r>
            <a:r>
              <a:rPr lang="zh-TW" altLang="en-US" i="1" dirty="0"/>
              <a:t>Example of resize operation</a:t>
            </a:r>
          </a:p>
        </p:txBody>
      </p:sp>
      <p:sp>
        <p:nvSpPr>
          <p:cNvPr id="31" name="矩形 30">
            <a:extLst>
              <a:ext uri="{FF2B5EF4-FFF2-40B4-BE49-F238E27FC236}">
                <a16:creationId xmlns:a16="http://schemas.microsoft.com/office/drawing/2014/main" id="{55861283-1A56-415E-A734-B91C3A1DEC13}"/>
              </a:ext>
            </a:extLst>
          </p:cNvPr>
          <p:cNvSpPr/>
          <p:nvPr/>
        </p:nvSpPr>
        <p:spPr>
          <a:xfrm>
            <a:off x="4503507" y="6229640"/>
            <a:ext cx="3914854" cy="307777"/>
          </a:xfrm>
          <a:prstGeom prst="rect">
            <a:avLst/>
          </a:prstGeom>
        </p:spPr>
        <p:txBody>
          <a:bodyPr wrap="none">
            <a:spAutoFit/>
          </a:bodyPr>
          <a:lstStyle/>
          <a:p>
            <a:r>
              <a:rPr lang="en-US" altLang="zh-TW" b="1" i="1" dirty="0"/>
              <a:t>Fig.</a:t>
            </a:r>
            <a:r>
              <a:rPr lang="en-US" altLang="zh-TW" i="1" dirty="0"/>
              <a:t> </a:t>
            </a:r>
            <a:r>
              <a:rPr lang="zh-TW" altLang="en-US" i="1" dirty="0"/>
              <a:t>Resize augmentation comparison example</a:t>
            </a:r>
          </a:p>
        </p:txBody>
      </p:sp>
    </p:spTree>
    <p:extLst>
      <p:ext uri="{BB962C8B-B14F-4D97-AF65-F5344CB8AC3E}">
        <p14:creationId xmlns:p14="http://schemas.microsoft.com/office/powerpoint/2010/main" val="14697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50334"/>
            <a:ext cx="7886700" cy="5823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dirty="0">
                <a:latin typeface="Arial"/>
                <a:ea typeface="Arial"/>
                <a:cs typeface="Arial"/>
                <a:sym typeface="Arial"/>
              </a:rPr>
              <a:t>Notice (1/2)</a:t>
            </a:r>
            <a:endParaRPr dirty="0"/>
          </a:p>
        </p:txBody>
      </p:sp>
      <p:sp>
        <p:nvSpPr>
          <p:cNvPr id="95" name="Google Shape;95;p14"/>
          <p:cNvSpPr txBox="1">
            <a:spLocks noGrp="1"/>
          </p:cNvSpPr>
          <p:nvPr>
            <p:ph type="body" idx="1"/>
          </p:nvPr>
        </p:nvSpPr>
        <p:spPr>
          <a:xfrm>
            <a:off x="73177" y="776267"/>
            <a:ext cx="9070825" cy="5641471"/>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en-US" sz="2590" dirty="0"/>
              <a:t>Copying homework is strictly prohibited!! </a:t>
            </a:r>
            <a:r>
              <a:rPr lang="en-US" sz="2590" dirty="0">
                <a:solidFill>
                  <a:srgbClr val="FF0000"/>
                </a:solidFill>
              </a:rPr>
              <a:t>Penalty: Grade will be zero for both persons!!</a:t>
            </a:r>
            <a:endParaRPr dirty="0"/>
          </a:p>
          <a:p>
            <a:pPr marL="228600" lvl="0" indent="-228600" algn="l" rtl="0">
              <a:lnSpc>
                <a:spcPct val="70000"/>
              </a:lnSpc>
              <a:spcBef>
                <a:spcPts val="1000"/>
              </a:spcBef>
              <a:spcAft>
                <a:spcPts val="0"/>
              </a:spcAft>
              <a:buClr>
                <a:schemeClr val="dk1"/>
              </a:buClr>
              <a:buSzPts val="2590"/>
              <a:buChar char="•"/>
            </a:pPr>
            <a:r>
              <a:rPr lang="en-US" sz="2590" dirty="0"/>
              <a:t>If the code can’t run, you can come to our Lab within one week and show that your programming can work. Otherwise you will get zero!!</a:t>
            </a:r>
            <a:endParaRPr dirty="0"/>
          </a:p>
          <a:p>
            <a:pPr marL="228600" lvl="0" indent="-228600">
              <a:lnSpc>
                <a:spcPct val="70000"/>
              </a:lnSpc>
              <a:buSzPts val="2590"/>
            </a:pPr>
            <a:r>
              <a:rPr lang="en-US" sz="2590" dirty="0"/>
              <a:t>Due date =&gt; </a:t>
            </a:r>
            <a:r>
              <a:rPr lang="en-US" altLang="zh-TW" sz="2400" dirty="0">
                <a:solidFill>
                  <a:srgbClr val="FF0000"/>
                </a:solidFill>
              </a:rPr>
              <a:t>Midnight</a:t>
            </a:r>
            <a:r>
              <a:rPr lang="zh-TW" altLang="en-US" sz="2400" dirty="0">
                <a:solidFill>
                  <a:srgbClr val="FF0000"/>
                </a:solidFill>
              </a:rPr>
              <a:t> </a:t>
            </a:r>
            <a:r>
              <a:rPr lang="en-US" altLang="zh-TW" sz="2400" dirty="0">
                <a:solidFill>
                  <a:srgbClr val="FF0000"/>
                </a:solidFill>
              </a:rPr>
              <a:t>23:59:59</a:t>
            </a:r>
            <a:r>
              <a:rPr lang="zh-TW" altLang="en-US" sz="2400" dirty="0">
                <a:solidFill>
                  <a:srgbClr val="FF0000"/>
                </a:solidFill>
              </a:rPr>
              <a:t> </a:t>
            </a:r>
            <a:r>
              <a:rPr lang="en-US" altLang="zh-TW" sz="2400" dirty="0">
                <a:solidFill>
                  <a:srgbClr val="FF0000"/>
                </a:solidFill>
              </a:rPr>
              <a:t>on 2020/12/31 (Thur.)</a:t>
            </a:r>
            <a:endParaRPr dirty="0"/>
          </a:p>
          <a:p>
            <a:pPr marL="685800" lvl="1" indent="-228600" algn="l" rtl="0">
              <a:lnSpc>
                <a:spcPct val="70000"/>
              </a:lnSpc>
              <a:spcBef>
                <a:spcPts val="500"/>
              </a:spcBef>
              <a:spcAft>
                <a:spcPts val="0"/>
              </a:spcAft>
              <a:buClr>
                <a:schemeClr val="dk1"/>
              </a:buClr>
              <a:buSzPts val="2220"/>
              <a:buChar char="•"/>
            </a:pPr>
            <a:r>
              <a:rPr lang="en-US" sz="2220" dirty="0"/>
              <a:t>No delay. If you submit homework after deadline, you will get 0.</a:t>
            </a:r>
            <a:endParaRPr dirty="0"/>
          </a:p>
          <a:p>
            <a:pPr marL="228600" lvl="0" indent="-228600" algn="l" rtl="0">
              <a:lnSpc>
                <a:spcPct val="70000"/>
              </a:lnSpc>
              <a:spcBef>
                <a:spcPts val="1000"/>
              </a:spcBef>
              <a:spcAft>
                <a:spcPts val="0"/>
              </a:spcAft>
              <a:buClr>
                <a:schemeClr val="dk1"/>
              </a:buClr>
              <a:buSzPts val="2590"/>
              <a:buChar char="•"/>
            </a:pPr>
            <a:r>
              <a:rPr lang="en-US" sz="2590" dirty="0"/>
              <a:t>Upload to =&gt; </a:t>
            </a:r>
            <a:r>
              <a:rPr lang="en-US" sz="2590" dirty="0">
                <a:solidFill>
                  <a:srgbClr val="0070C0"/>
                </a:solidFill>
              </a:rPr>
              <a:t>140.116.154.1 -&gt; Upload/Homework/OpenCv_Hw2</a:t>
            </a:r>
            <a:endParaRPr sz="2590" dirty="0">
              <a:solidFill>
                <a:srgbClr val="FF0000"/>
              </a:solidFill>
            </a:endParaRPr>
          </a:p>
          <a:p>
            <a:pPr marL="685800" lvl="1" indent="-228600" algn="l" rtl="0">
              <a:lnSpc>
                <a:spcPct val="70000"/>
              </a:lnSpc>
              <a:spcBef>
                <a:spcPts val="500"/>
              </a:spcBef>
              <a:spcAft>
                <a:spcPts val="0"/>
              </a:spcAft>
              <a:buClr>
                <a:srgbClr val="0070C0"/>
              </a:buClr>
              <a:buSzPts val="2220"/>
              <a:buChar char="•"/>
            </a:pPr>
            <a:r>
              <a:rPr lang="en-US" sz="2220" dirty="0">
                <a:solidFill>
                  <a:srgbClr val="0070C0"/>
                </a:solidFill>
              </a:rPr>
              <a:t>User ID: opencvdl2020 	Password: opencvdl2020</a:t>
            </a:r>
            <a:endParaRPr sz="2220" dirty="0">
              <a:solidFill>
                <a:srgbClr val="0070C0"/>
              </a:solidFill>
            </a:endParaRPr>
          </a:p>
          <a:p>
            <a:pPr marL="228600" lvl="0" indent="-228600" algn="l" rtl="0">
              <a:lnSpc>
                <a:spcPct val="70000"/>
              </a:lnSpc>
              <a:spcBef>
                <a:spcPts val="1000"/>
              </a:spcBef>
              <a:spcAft>
                <a:spcPts val="0"/>
              </a:spcAft>
              <a:buClr>
                <a:schemeClr val="dk1"/>
              </a:buClr>
              <a:buSzPts val="2590"/>
              <a:buChar char="•"/>
            </a:pPr>
            <a:r>
              <a:rPr lang="en-US" sz="2590" dirty="0"/>
              <a:t>Format</a:t>
            </a:r>
            <a:endParaRPr dirty="0"/>
          </a:p>
          <a:p>
            <a:pPr marL="685800" lvl="1" indent="-228600" algn="l" rtl="0">
              <a:lnSpc>
                <a:spcPct val="70000"/>
              </a:lnSpc>
              <a:spcBef>
                <a:spcPts val="500"/>
              </a:spcBef>
              <a:spcAft>
                <a:spcPts val="0"/>
              </a:spcAft>
              <a:buClr>
                <a:schemeClr val="dk1"/>
              </a:buClr>
              <a:buSzPts val="2220"/>
              <a:buChar char="•"/>
            </a:pPr>
            <a:r>
              <a:rPr lang="en-US" sz="2220" dirty="0"/>
              <a:t>Filename: Hw2_StudentID_Name_Version.rar</a:t>
            </a:r>
            <a:endParaRPr dirty="0"/>
          </a:p>
          <a:p>
            <a:pPr marL="2514600" lvl="5" indent="-185738" algn="l" rtl="0">
              <a:lnSpc>
                <a:spcPct val="70000"/>
              </a:lnSpc>
              <a:spcBef>
                <a:spcPts val="500"/>
              </a:spcBef>
              <a:spcAft>
                <a:spcPts val="0"/>
              </a:spcAft>
              <a:buClr>
                <a:schemeClr val="dk1"/>
              </a:buClr>
              <a:buSzPts val="1665"/>
              <a:buChar char="•"/>
            </a:pPr>
            <a:r>
              <a:rPr lang="en-US" sz="1665" dirty="0"/>
              <a:t>Ex: Hw2_F71234567_林小明_v1.rar</a:t>
            </a:r>
            <a:endParaRPr dirty="0"/>
          </a:p>
          <a:p>
            <a:pPr marL="2514600" lvl="5" indent="-185738" algn="l" rtl="0">
              <a:lnSpc>
                <a:spcPct val="70000"/>
              </a:lnSpc>
              <a:spcBef>
                <a:spcPts val="500"/>
              </a:spcBef>
              <a:spcAft>
                <a:spcPts val="0"/>
              </a:spcAft>
              <a:buClr>
                <a:schemeClr val="dk1"/>
              </a:buClr>
              <a:buSzPts val="1665"/>
              <a:buChar char="•"/>
            </a:pPr>
            <a:r>
              <a:rPr lang="en-US" sz="1665" dirty="0"/>
              <a:t>If you want to update your file, you should update your version to be v2, ex: Hw2_F71234567_林小明_v2.rar</a:t>
            </a:r>
            <a:endParaRPr dirty="0"/>
          </a:p>
          <a:p>
            <a:pPr marL="685800" lvl="1" indent="-228600" algn="l" rtl="0">
              <a:lnSpc>
                <a:spcPct val="70000"/>
              </a:lnSpc>
              <a:spcBef>
                <a:spcPts val="500"/>
              </a:spcBef>
              <a:spcAft>
                <a:spcPts val="0"/>
              </a:spcAft>
              <a:buClr>
                <a:schemeClr val="dk1"/>
              </a:buClr>
              <a:buSzPts val="2220"/>
              <a:buChar char="•"/>
            </a:pPr>
            <a:r>
              <a:rPr lang="en-US" sz="2220" dirty="0"/>
              <a:t>Content: </a:t>
            </a:r>
            <a:r>
              <a:rPr lang="en-US" sz="2220" dirty="0">
                <a:solidFill>
                  <a:srgbClr val="FF0000"/>
                </a:solidFill>
              </a:rPr>
              <a:t>project folder</a:t>
            </a:r>
            <a:r>
              <a:rPr lang="en-US" sz="2220" dirty="0"/>
              <a:t>*( including the pictures )</a:t>
            </a:r>
            <a:br>
              <a:rPr lang="en-US" sz="2220" dirty="0"/>
            </a:br>
            <a:r>
              <a:rPr lang="en-US" sz="2220" dirty="0"/>
              <a:t>	            *note: remove your “Debug” folder to reduce file size</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96" name="Google Shape;96;p14"/>
          <p:cNvSpPr txBox="1">
            <a:spLocks noGrp="1"/>
          </p:cNvSpPr>
          <p:nvPr>
            <p:ph type="sldNum" idx="12"/>
          </p:nvPr>
        </p:nvSpPr>
        <p:spPr>
          <a:xfrm>
            <a:off x="7086603" y="6561368"/>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2</a:t>
            </a:fld>
            <a:endParaRPr sz="9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 y="6551"/>
            <a:ext cx="7886699" cy="605427"/>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a:latin typeface="Arial"/>
                <a:ea typeface="Arial"/>
                <a:cs typeface="Arial"/>
                <a:sym typeface="Arial"/>
              </a:rPr>
              <a:t>Notice (2/2)</a:t>
            </a:r>
            <a:endParaRPr sz="2800" b="1">
              <a:solidFill>
                <a:srgbClr val="FF0000"/>
              </a:solidFill>
              <a:latin typeface="Arial"/>
              <a:ea typeface="Arial"/>
              <a:cs typeface="Arial"/>
              <a:sym typeface="Arial"/>
            </a:endParaRPr>
          </a:p>
        </p:txBody>
      </p:sp>
      <p:sp>
        <p:nvSpPr>
          <p:cNvPr id="102" name="Google Shape;102;p15"/>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3</a:t>
            </a:fld>
            <a:endParaRPr sz="900">
              <a:solidFill>
                <a:srgbClr val="888888"/>
              </a:solidFill>
              <a:latin typeface="Calibri"/>
              <a:ea typeface="Calibri"/>
              <a:cs typeface="Calibri"/>
              <a:sym typeface="Calibri"/>
            </a:endParaRPr>
          </a:p>
        </p:txBody>
      </p:sp>
      <p:sp>
        <p:nvSpPr>
          <p:cNvPr id="103" name="Google Shape;103;p15"/>
          <p:cNvSpPr txBox="1"/>
          <p:nvPr/>
        </p:nvSpPr>
        <p:spPr>
          <a:xfrm>
            <a:off x="146852" y="675239"/>
            <a:ext cx="8850299" cy="4508967"/>
          </a:xfrm>
          <a:prstGeom prst="rect">
            <a:avLst/>
          </a:prstGeom>
          <a:noFill/>
          <a:ln>
            <a:noFill/>
          </a:ln>
        </p:spPr>
        <p:txBody>
          <a:bodyPr spcFirstLastPara="1" wrap="square" lIns="91425" tIns="91425" rIns="91425" bIns="91425" anchor="t" anchorCtr="0">
            <a:noAutofit/>
          </a:bodyPr>
          <a:lstStyle/>
          <a:p>
            <a:pPr marL="476250" marR="0" lvl="0" indent="-34290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Python (recommended)</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Python 3.7 (</a:t>
            </a:r>
            <a:r>
              <a:rPr lang="en-US" sz="2000" b="0" i="0" u="sng" strike="noStrike" cap="none">
                <a:solidFill>
                  <a:schemeClr val="hlink"/>
                </a:solidFill>
                <a:latin typeface="Calibri"/>
                <a:ea typeface="Calibri"/>
                <a:cs typeface="Calibri"/>
                <a:sym typeface="Calibri"/>
                <a:hlinkClick r:id="rId3"/>
              </a:rPr>
              <a:t>https://www.python.org/downloads/</a:t>
            </a:r>
            <a:r>
              <a:rPr lang="en-US" sz="2000" b="0" i="0" u="none" strike="noStrike" cap="none">
                <a:solidFill>
                  <a:schemeClr val="dk1"/>
                </a:solidFill>
                <a:latin typeface="Calibri"/>
                <a:ea typeface="Calibri"/>
                <a:cs typeface="Calibri"/>
                <a:sym typeface="Calibri"/>
              </a:rPr>
              <a:t>)</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opencv-contrib-python (3.4.2.17)</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Matplotlib 3.1.1</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UI framework: pyqt5 (5.15.1)</a:t>
            </a:r>
            <a:endParaRPr/>
          </a:p>
          <a:p>
            <a:pPr marL="476250" marR="0" lvl="0" indent="-21590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476250" marR="0" lvl="0" indent="-342900" algn="l" rtl="0">
              <a:lnSpc>
                <a:spcPct val="90000"/>
              </a:lnSpc>
              <a:spcBef>
                <a:spcPts val="75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 (check MFC guide in ftp)</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OpenCV 3.3.1 (</a:t>
            </a:r>
            <a:r>
              <a:rPr lang="en-US" sz="2000" b="0" i="0" u="sng" strike="noStrike" cap="none">
                <a:solidFill>
                  <a:schemeClr val="hlink"/>
                </a:solidFill>
                <a:latin typeface="Arial"/>
                <a:ea typeface="Arial"/>
                <a:cs typeface="Arial"/>
                <a:sym typeface="Arial"/>
                <a:hlinkClick r:id="rId4"/>
              </a:rPr>
              <a:t>https://opencv.org/release.html</a:t>
            </a:r>
            <a:r>
              <a:rPr lang="en-US" sz="2000" b="0" i="0" u="none" strike="noStrike" cap="none">
                <a:solidFill>
                  <a:schemeClr val="dk1"/>
                </a:solidFill>
                <a:latin typeface="Arial"/>
                <a:ea typeface="Arial"/>
                <a:cs typeface="Arial"/>
                <a:sym typeface="Arial"/>
              </a:rPr>
              <a:t>)</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Visual Studio 2015 (download  from </a:t>
            </a:r>
            <a:r>
              <a:rPr lang="en-US" sz="2000" b="0" i="0" u="sng" strike="noStrike" cap="none">
                <a:solidFill>
                  <a:schemeClr val="hlink"/>
                </a:solidFill>
                <a:latin typeface="Arial"/>
                <a:ea typeface="Arial"/>
                <a:cs typeface="Arial"/>
                <a:sym typeface="Arial"/>
                <a:hlinkClick r:id="rId5"/>
              </a:rPr>
              <a:t>http://www.cc.ncku.edu.tw/download/</a:t>
            </a:r>
            <a:r>
              <a:rPr lang="en-US" sz="2000" b="0" i="0" u="none" strike="noStrike" cap="none">
                <a:solidFill>
                  <a:schemeClr val="dk1"/>
                </a:solidFill>
                <a:latin typeface="Arial"/>
                <a:ea typeface="Arial"/>
                <a:cs typeface="Arial"/>
                <a:sym typeface="Arial"/>
              </a:rPr>
              <a:t>) </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UI framework: MFC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 y="10510"/>
            <a:ext cx="7886699" cy="5070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a:latin typeface="Arial"/>
                <a:ea typeface="Arial"/>
                <a:cs typeface="Arial"/>
                <a:sym typeface="Arial"/>
              </a:rPr>
              <a:t>Assignment scoring (Total: 100%)</a:t>
            </a:r>
            <a:endParaRPr sz="2800" b="1">
              <a:latin typeface="Arial"/>
              <a:ea typeface="Arial"/>
              <a:cs typeface="Arial"/>
              <a:sym typeface="Arial"/>
            </a:endParaRPr>
          </a:p>
        </p:txBody>
      </p:sp>
      <p:sp>
        <p:nvSpPr>
          <p:cNvPr id="109" name="Google Shape;109;p16"/>
          <p:cNvSpPr txBox="1">
            <a:spLocks noGrp="1"/>
          </p:cNvSpPr>
          <p:nvPr>
            <p:ph type="body" idx="1"/>
          </p:nvPr>
        </p:nvSpPr>
        <p:spPr>
          <a:xfrm>
            <a:off x="262099" y="507081"/>
            <a:ext cx="8761133" cy="5755697"/>
          </a:xfrm>
          <a:prstGeom prst="rect">
            <a:avLst/>
          </a:prstGeom>
          <a:noFill/>
          <a:ln>
            <a:noFill/>
          </a:ln>
        </p:spPr>
        <p:txBody>
          <a:bodyPr spcFirstLastPara="1" wrap="square" lIns="91425" tIns="45700" rIns="91425" bIns="45700" anchor="t" anchorCtr="0">
            <a:noAutofit/>
          </a:bodyPr>
          <a:lstStyle/>
          <a:p>
            <a:pPr marL="269081" lvl="0" indent="-269081">
              <a:lnSpc>
                <a:spcPct val="100000"/>
              </a:lnSpc>
              <a:spcBef>
                <a:spcPts val="0"/>
              </a:spcBef>
              <a:buSzPts val="2000"/>
              <a:buNone/>
            </a:pPr>
            <a:r>
              <a:rPr lang="en-US" sz="2000" dirty="0">
                <a:latin typeface="Arial"/>
                <a:ea typeface="Arial"/>
                <a:cs typeface="Arial"/>
                <a:sym typeface="Arial"/>
              </a:rPr>
              <a:t>1. </a:t>
            </a:r>
            <a:r>
              <a:rPr lang="en-US" altLang="zh-TW" sz="2000" dirty="0">
                <a:solidFill>
                  <a:srgbClr val="FF0000"/>
                </a:solidFill>
                <a:latin typeface="Arial"/>
                <a:ea typeface="Arial"/>
                <a:cs typeface="Arial"/>
                <a:sym typeface="Arial"/>
              </a:rPr>
              <a:t>(20%)</a:t>
            </a:r>
            <a:r>
              <a:rPr lang="zh-TW" altLang="en-US" sz="2000" dirty="0">
                <a:solidFill>
                  <a:srgbClr val="FF0000"/>
                </a:solidFill>
                <a:latin typeface="Arial"/>
                <a:ea typeface="Arial"/>
                <a:cs typeface="Arial"/>
                <a:sym typeface="Arial"/>
              </a:rPr>
              <a:t> </a:t>
            </a:r>
            <a:r>
              <a:rPr lang="en-US" sz="2000" dirty="0">
                <a:latin typeface="Arial"/>
                <a:ea typeface="Arial"/>
                <a:cs typeface="Arial"/>
                <a:sym typeface="Arial"/>
              </a:rPr>
              <a:t>Find Contour		</a:t>
            </a:r>
            <a:r>
              <a:rPr lang="en-US" altLang="zh-TW" sz="2000" dirty="0">
                <a:latin typeface="Arial"/>
                <a:ea typeface="Arial"/>
                <a:cs typeface="Arial"/>
                <a:sym typeface="Arial"/>
              </a:rPr>
              <a:t>(</a:t>
            </a:r>
            <a:r>
              <a:rPr lang="zh-TW" altLang="en-US" sz="2000" dirty="0">
                <a:latin typeface="Arial"/>
                <a:ea typeface="Arial"/>
                <a:cs typeface="Arial"/>
                <a:sym typeface="Arial"/>
              </a:rPr>
              <a:t>出題：</a:t>
            </a:r>
            <a:r>
              <a:rPr lang="en-US" sz="2000" dirty="0">
                <a:latin typeface="Arial"/>
                <a:ea typeface="Arial"/>
                <a:cs typeface="Arial"/>
                <a:sym typeface="Arial"/>
              </a:rPr>
              <a:t>Shan)</a:t>
            </a:r>
            <a:endParaRPr dirty="0"/>
          </a:p>
          <a:p>
            <a:pPr marL="266700" lvl="0" indent="0">
              <a:lnSpc>
                <a:spcPct val="100000"/>
              </a:lnSpc>
              <a:buSzPts val="1600"/>
              <a:buNone/>
            </a:pPr>
            <a:r>
              <a:rPr lang="en-US" sz="1600" dirty="0">
                <a:latin typeface="Arial"/>
                <a:ea typeface="Arial"/>
                <a:cs typeface="Arial"/>
                <a:sym typeface="Arial"/>
              </a:rPr>
              <a:t>1.1 </a:t>
            </a:r>
            <a:r>
              <a:rPr lang="en-US" altLang="zh-TW" sz="1600" dirty="0"/>
              <a:t>(10%) </a:t>
            </a:r>
            <a:r>
              <a:rPr lang="en-US" sz="1600" dirty="0">
                <a:latin typeface="Arial"/>
                <a:ea typeface="Arial"/>
                <a:cs typeface="Arial"/>
                <a:sym typeface="Arial"/>
              </a:rPr>
              <a:t>Draw Contour</a:t>
            </a:r>
            <a:endParaRPr dirty="0"/>
          </a:p>
          <a:p>
            <a:pPr marL="266700" lvl="1" indent="0">
              <a:lnSpc>
                <a:spcPct val="100000"/>
              </a:lnSpc>
              <a:buSzPts val="1600"/>
              <a:buNone/>
            </a:pPr>
            <a:r>
              <a:rPr lang="en-US" sz="1600" dirty="0">
                <a:latin typeface="Arial"/>
                <a:ea typeface="Arial"/>
                <a:cs typeface="Arial"/>
                <a:sym typeface="Arial"/>
              </a:rPr>
              <a:t>1.2 </a:t>
            </a:r>
            <a:r>
              <a:rPr lang="en-US" altLang="zh-TW" sz="1600" dirty="0"/>
              <a:t>(10%) </a:t>
            </a:r>
            <a:r>
              <a:rPr lang="en-US" sz="1600" dirty="0">
                <a:latin typeface="Arial"/>
                <a:ea typeface="Arial"/>
                <a:cs typeface="Arial"/>
                <a:sym typeface="Arial"/>
              </a:rPr>
              <a:t>Count Coins</a:t>
            </a:r>
            <a:endParaRPr sz="1600" dirty="0">
              <a:latin typeface="Arial"/>
              <a:ea typeface="Arial"/>
              <a:cs typeface="Arial"/>
              <a:sym typeface="Arial"/>
            </a:endParaRPr>
          </a:p>
          <a:p>
            <a:pPr marL="269875" lvl="1" indent="-269875">
              <a:lnSpc>
                <a:spcPct val="100000"/>
              </a:lnSpc>
              <a:buSzPts val="2000"/>
              <a:buNone/>
            </a:pPr>
            <a:r>
              <a:rPr lang="en-US" sz="2000" dirty="0">
                <a:latin typeface="Arial"/>
                <a:ea typeface="Arial"/>
                <a:cs typeface="Arial"/>
                <a:sym typeface="Arial"/>
              </a:rPr>
              <a:t>2. </a:t>
            </a:r>
            <a:r>
              <a:rPr lang="en-US" sz="2000" dirty="0">
                <a:solidFill>
                  <a:srgbClr val="FF0000"/>
                </a:solidFill>
                <a:latin typeface="Arial"/>
                <a:ea typeface="Arial"/>
                <a:cs typeface="Arial"/>
                <a:sym typeface="Arial"/>
              </a:rPr>
              <a:t>(20%) </a:t>
            </a:r>
            <a:r>
              <a:rPr lang="en-US" sz="2000" dirty="0">
                <a:latin typeface="Arial"/>
                <a:ea typeface="Arial"/>
                <a:cs typeface="Arial"/>
                <a:sym typeface="Arial"/>
              </a:rPr>
              <a:t>Camera Calibration	(</a:t>
            </a:r>
            <a:r>
              <a:rPr lang="zh-TW" altLang="en-US" sz="2000" dirty="0">
                <a:latin typeface="Arial"/>
                <a:ea typeface="Arial"/>
                <a:cs typeface="Arial"/>
                <a:sym typeface="Arial"/>
              </a:rPr>
              <a:t>出題：</a:t>
            </a:r>
            <a:r>
              <a:rPr lang="en-US" altLang="zh-TW" sz="2000" dirty="0">
                <a:latin typeface="Arial"/>
                <a:ea typeface="Arial"/>
                <a:cs typeface="Arial"/>
                <a:sym typeface="Arial"/>
              </a:rPr>
              <a:t>Max</a:t>
            </a:r>
            <a:r>
              <a:rPr lang="en-US" sz="2000" dirty="0">
                <a:latin typeface="Arial"/>
                <a:ea typeface="Arial"/>
                <a:cs typeface="Arial"/>
                <a:sym typeface="Arial"/>
              </a:rPr>
              <a:t>)</a:t>
            </a:r>
          </a:p>
          <a:p>
            <a:pPr marL="0" indent="273050">
              <a:lnSpc>
                <a:spcPct val="100000"/>
              </a:lnSpc>
              <a:buNone/>
            </a:pPr>
            <a:r>
              <a:rPr lang="en-US" altLang="zh-TW" sz="1600" dirty="0">
                <a:latin typeface="+mn-lt"/>
                <a:cs typeface="Calibri" panose="020F0502020204030204" pitchFamily="34" charset="0"/>
              </a:rPr>
              <a:t>2.1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Corner detection </a:t>
            </a:r>
          </a:p>
          <a:p>
            <a:pPr marL="0" lvl="1" indent="273050">
              <a:lnSpc>
                <a:spcPct val="100000"/>
              </a:lnSpc>
              <a:buNone/>
            </a:pPr>
            <a:r>
              <a:rPr lang="en-US" altLang="zh-TW" sz="1600" dirty="0">
                <a:latin typeface="+mn-lt"/>
                <a:cs typeface="Calibri" panose="020F0502020204030204" pitchFamily="34" charset="0"/>
              </a:rPr>
              <a:t>2.2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intrinsic matrix </a:t>
            </a:r>
          </a:p>
          <a:p>
            <a:pPr marL="0" lvl="1" indent="273050">
              <a:lnSpc>
                <a:spcPct val="100000"/>
              </a:lnSpc>
              <a:buNone/>
            </a:pPr>
            <a:r>
              <a:rPr lang="en-US" altLang="zh-TW" sz="1600" dirty="0">
                <a:latin typeface="+mn-lt"/>
                <a:cs typeface="Calibri" panose="020F0502020204030204" pitchFamily="34" charset="0"/>
              </a:rPr>
              <a:t>2.3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extrinsic matrix </a:t>
            </a:r>
          </a:p>
          <a:p>
            <a:pPr marL="0" lvl="1" indent="273050">
              <a:lnSpc>
                <a:spcPct val="100000"/>
              </a:lnSpc>
              <a:buNone/>
            </a:pPr>
            <a:r>
              <a:rPr lang="en-US" altLang="zh-TW" sz="1600" dirty="0">
                <a:latin typeface="+mn-lt"/>
                <a:cs typeface="Calibri" panose="020F0502020204030204" pitchFamily="34" charset="0"/>
              </a:rPr>
              <a:t>2.4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distortion matrix </a:t>
            </a:r>
            <a:endParaRPr lang="en-US" sz="2000" dirty="0">
              <a:latin typeface="Arial"/>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3.</a:t>
            </a:r>
            <a:r>
              <a:rPr lang="en-US" altLang="zh-TW" dirty="0">
                <a:latin typeface="+mn-lt"/>
              </a:rPr>
              <a:t> </a:t>
            </a:r>
            <a:r>
              <a:rPr lang="en-US" altLang="zh-TW" sz="2000" dirty="0">
                <a:solidFill>
                  <a:srgbClr val="FF0000"/>
                </a:solidFill>
                <a:latin typeface="+mn-lt"/>
                <a:cs typeface="Arial"/>
              </a:rPr>
              <a:t>(20%) </a:t>
            </a:r>
            <a:r>
              <a:rPr lang="en-US" altLang="zh-TW" sz="2000" dirty="0">
                <a:latin typeface="Arial"/>
                <a:cs typeface="Arial"/>
              </a:rPr>
              <a:t>Augmented Reality </a:t>
            </a:r>
            <a:r>
              <a:rPr lang="en-US" altLang="zh-TW" sz="2000" dirty="0">
                <a:latin typeface="+mn-lt"/>
              </a:rPr>
              <a:t>	(</a:t>
            </a:r>
            <a:r>
              <a:rPr lang="zh-TW" altLang="en-US" sz="2000" dirty="0">
                <a:latin typeface="+mn-lt"/>
              </a:rPr>
              <a:t>出題：</a:t>
            </a:r>
            <a:r>
              <a:rPr lang="en-US" altLang="zh-TW" sz="2000" dirty="0">
                <a:latin typeface="+mn-lt"/>
              </a:rPr>
              <a:t>Oran)</a:t>
            </a:r>
            <a:endParaRPr lang="en-US" altLang="zh-CN" sz="2000" dirty="0">
              <a:latin typeface="+mn-lt"/>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4. </a:t>
            </a:r>
            <a:r>
              <a:rPr lang="en-US" altLang="zh-TW" sz="2000" dirty="0">
                <a:solidFill>
                  <a:srgbClr val="FF0000"/>
                </a:solidFill>
                <a:latin typeface="+mn-lt"/>
                <a:ea typeface="Arial"/>
                <a:cs typeface="Arial"/>
                <a:sym typeface="Arial"/>
              </a:rPr>
              <a:t>(20%)</a:t>
            </a:r>
            <a:r>
              <a:rPr lang="zh-TW" altLang="en-US" sz="2000" dirty="0">
                <a:solidFill>
                  <a:srgbClr val="FF0000"/>
                </a:solidFill>
                <a:latin typeface="+mn-lt"/>
                <a:ea typeface="Arial"/>
                <a:cs typeface="Arial"/>
                <a:sym typeface="Arial"/>
              </a:rPr>
              <a:t> </a:t>
            </a:r>
            <a:r>
              <a:rPr lang="en-US" altLang="zh-CN" sz="2000" dirty="0">
                <a:latin typeface="+mn-lt"/>
                <a:ea typeface="Arial"/>
                <a:cs typeface="Arial"/>
                <a:sym typeface="Arial"/>
              </a:rPr>
              <a:t>Stereo Disparity Map	</a:t>
            </a:r>
            <a:r>
              <a:rPr lang="en-US" altLang="zh-TW" sz="2000" dirty="0">
                <a:latin typeface="+mn-lt"/>
                <a:ea typeface="Arial"/>
                <a:cs typeface="Arial"/>
                <a:sym typeface="Arial"/>
              </a:rPr>
              <a:t>(</a:t>
            </a:r>
            <a:r>
              <a:rPr lang="en-US" altLang="zh-TW" sz="2000" dirty="0" err="1">
                <a:latin typeface="+mn-lt"/>
                <a:ea typeface="Arial"/>
                <a:cs typeface="Arial"/>
                <a:sym typeface="Arial"/>
              </a:rPr>
              <a:t>出題：Oran</a:t>
            </a:r>
            <a:r>
              <a:rPr lang="en-US" altLang="zh-TW" sz="2000" dirty="0">
                <a:latin typeface="+mn-lt"/>
                <a:ea typeface="Arial"/>
                <a:cs typeface="Arial"/>
                <a:sym typeface="Arial"/>
              </a:rPr>
              <a:t>)</a:t>
            </a:r>
            <a:endParaRPr lang="en-US" altLang="zh-CN" sz="2000" dirty="0">
              <a:latin typeface="+mn-lt"/>
              <a:ea typeface="Arial"/>
              <a:cs typeface="Arial"/>
              <a:sym typeface="Arial"/>
            </a:endParaRPr>
          </a:p>
          <a:p>
            <a:pPr marL="269875" lvl="1" indent="-269875">
              <a:lnSpc>
                <a:spcPct val="100000"/>
              </a:lnSpc>
              <a:buSzPts val="2000"/>
              <a:buNone/>
            </a:pPr>
            <a:r>
              <a:rPr lang="en-US" altLang="zh-CN" sz="1600" dirty="0">
                <a:latin typeface="+mn-lt"/>
                <a:ea typeface="Arial"/>
                <a:cs typeface="Arial"/>
                <a:sym typeface="Arial"/>
              </a:rPr>
              <a:t>	4.1 </a:t>
            </a:r>
            <a:r>
              <a:rPr lang="en-US" altLang="zh-CN" sz="1600" dirty="0">
                <a:latin typeface="+mn-lt"/>
              </a:rPr>
              <a:t>(10%)</a:t>
            </a:r>
            <a:r>
              <a:rPr lang="zh-TW" altLang="en-US" sz="1600" dirty="0">
                <a:latin typeface="+mn-lt"/>
              </a:rPr>
              <a:t> </a:t>
            </a:r>
            <a:r>
              <a:rPr lang="en-US" altLang="zh-CN" sz="1600" dirty="0">
                <a:latin typeface="+mn-lt"/>
                <a:ea typeface="Arial"/>
                <a:cs typeface="Arial"/>
                <a:sym typeface="Arial"/>
              </a:rPr>
              <a:t>Compute disparity map</a:t>
            </a:r>
            <a:endParaRPr lang="en-US" altLang="zh-CN" sz="1600" dirty="0">
              <a:latin typeface="+mn-lt"/>
            </a:endParaRPr>
          </a:p>
          <a:p>
            <a:pPr marL="269875" lvl="1" indent="-269875">
              <a:lnSpc>
                <a:spcPct val="100000"/>
              </a:lnSpc>
              <a:buSzPts val="2000"/>
              <a:buNone/>
            </a:pPr>
            <a:r>
              <a:rPr lang="en-US" altLang="zh-CN" sz="1600" dirty="0">
                <a:latin typeface="+mn-lt"/>
                <a:ea typeface="Arial"/>
                <a:cs typeface="Arial"/>
                <a:sym typeface="Arial"/>
              </a:rPr>
              <a:t>	</a:t>
            </a:r>
            <a:r>
              <a:rPr lang="en-US" altLang="zh-CN" sz="1600" dirty="0">
                <a:latin typeface="+mn-lt"/>
                <a:cs typeface="Arial"/>
                <a:sym typeface="Arial"/>
              </a:rPr>
              <a:t>4.2 </a:t>
            </a:r>
            <a:r>
              <a:rPr lang="en-US" altLang="zh-CN" sz="1600" dirty="0">
                <a:latin typeface="+mn-lt"/>
                <a:cs typeface="Arial"/>
              </a:rPr>
              <a:t>(10%)</a:t>
            </a:r>
            <a:r>
              <a:rPr lang="zh-TW" altLang="en-US" sz="1600" dirty="0">
                <a:latin typeface="+mn-lt"/>
                <a:cs typeface="Arial"/>
              </a:rPr>
              <a:t> </a:t>
            </a:r>
            <a:r>
              <a:rPr lang="en-US" altLang="zh-TW" sz="1600" dirty="0">
                <a:latin typeface="+mn-lt"/>
                <a:cs typeface="Arial"/>
                <a:sym typeface="Arial"/>
              </a:rPr>
              <a:t>Calculate the depth</a:t>
            </a:r>
            <a:endParaRPr lang="en-US" altLang="zh-CN" sz="1600" dirty="0">
              <a:latin typeface="+mn-lt"/>
              <a:cs typeface="Arial"/>
            </a:endParaRPr>
          </a:p>
          <a:p>
            <a:pPr marL="269875" lvl="1" indent="-269875">
              <a:lnSpc>
                <a:spcPct val="100000"/>
              </a:lnSpc>
              <a:buSzPts val="2000"/>
              <a:buNone/>
            </a:pPr>
            <a:r>
              <a:rPr lang="en-US" altLang="zh-CN" sz="2000" dirty="0">
                <a:latin typeface="+mn-lt"/>
              </a:rPr>
              <a:t>5. </a:t>
            </a:r>
            <a:r>
              <a:rPr lang="en-US" altLang="zh-CN" sz="2000" dirty="0">
                <a:solidFill>
                  <a:srgbClr val="FF0000"/>
                </a:solidFill>
                <a:latin typeface="+mn-lt"/>
              </a:rPr>
              <a:t>(20%) </a:t>
            </a:r>
            <a:r>
              <a:rPr lang="en-US" altLang="zh-CN" sz="2000" dirty="0">
                <a:latin typeface="+mn-lt"/>
              </a:rPr>
              <a:t>Dogs and Cats classification Using </a:t>
            </a:r>
            <a:r>
              <a:rPr lang="en-US" altLang="zh-TW" sz="2000" dirty="0">
                <a:latin typeface="+mn-lt"/>
              </a:rPr>
              <a:t>ResNet50</a:t>
            </a:r>
            <a:r>
              <a:rPr lang="en-US" altLang="zh-CN" sz="2000" dirty="0">
                <a:latin typeface="+mn-lt"/>
              </a:rPr>
              <a:t> 	(</a:t>
            </a:r>
            <a:r>
              <a:rPr lang="zh-TW" altLang="en-US" sz="2000" dirty="0">
                <a:latin typeface="+mn-lt"/>
              </a:rPr>
              <a:t>出題：</a:t>
            </a:r>
            <a:r>
              <a:rPr lang="en-US" altLang="zh-TW" sz="2000" dirty="0">
                <a:latin typeface="+mn-lt"/>
              </a:rPr>
              <a:t>Bill</a:t>
            </a:r>
            <a:r>
              <a:rPr lang="en-US" altLang="zh-CN" sz="2000" dirty="0">
                <a:latin typeface="+mn-lt"/>
              </a:rPr>
              <a:t>)</a:t>
            </a:r>
          </a:p>
          <a:p>
            <a:pPr marL="269875" lvl="1" indent="-269875">
              <a:lnSpc>
                <a:spcPct val="100000"/>
              </a:lnSpc>
              <a:buSzPts val="2000"/>
              <a:buNone/>
            </a:pPr>
            <a:endParaRPr sz="1600" dirty="0">
              <a:latin typeface="Arial"/>
              <a:ea typeface="Arial"/>
              <a:cs typeface="Arial"/>
              <a:sym typeface="Arial"/>
            </a:endParaRPr>
          </a:p>
        </p:txBody>
      </p:sp>
      <p:sp>
        <p:nvSpPr>
          <p:cNvPr id="110" name="Google Shape;110;p16"/>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4</a:t>
            </a:fld>
            <a:endParaRPr sz="900">
              <a:solidFill>
                <a:srgbClr val="888888"/>
              </a:solidFill>
              <a:latin typeface="Calibri"/>
              <a:ea typeface="Calibri"/>
              <a:cs typeface="Calibri"/>
              <a:sym typeface="Calibri"/>
            </a:endParaRPr>
          </a:p>
        </p:txBody>
      </p:sp>
      <p:sp>
        <p:nvSpPr>
          <p:cNvPr id="2" name="文字方塊 1">
            <a:extLst>
              <a:ext uri="{FF2B5EF4-FFF2-40B4-BE49-F238E27FC236}">
                <a16:creationId xmlns:a16="http://schemas.microsoft.com/office/drawing/2014/main" id="{FB6ACD39-697B-4B95-AC32-D112A5F2260C}"/>
              </a:ext>
            </a:extLst>
          </p:cNvPr>
          <p:cNvSpPr txBox="1"/>
          <p:nvPr/>
        </p:nvSpPr>
        <p:spPr>
          <a:xfrm>
            <a:off x="6673623" y="507081"/>
            <a:ext cx="112683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pic>
        <p:nvPicPr>
          <p:cNvPr id="3" name="圖片 2">
            <a:extLst>
              <a:ext uri="{FF2B5EF4-FFF2-40B4-BE49-F238E27FC236}">
                <a16:creationId xmlns:a16="http://schemas.microsoft.com/office/drawing/2014/main" id="{C547BD3F-6CC0-455B-8B46-69A5E82C3192}"/>
              </a:ext>
            </a:extLst>
          </p:cNvPr>
          <p:cNvPicPr>
            <a:picLocks noChangeAspect="1"/>
          </p:cNvPicPr>
          <p:nvPr/>
        </p:nvPicPr>
        <p:blipFill>
          <a:blip r:embed="rId3"/>
          <a:stretch>
            <a:fillRect/>
          </a:stretch>
        </p:blipFill>
        <p:spPr>
          <a:xfrm>
            <a:off x="5571618" y="814858"/>
            <a:ext cx="3451614" cy="3202731"/>
          </a:xfrm>
          <a:prstGeom prst="rect">
            <a:avLst/>
          </a:prstGeom>
        </p:spPr>
      </p:pic>
      <p:sp>
        <p:nvSpPr>
          <p:cNvPr id="5" name="矩形 4">
            <a:extLst>
              <a:ext uri="{FF2B5EF4-FFF2-40B4-BE49-F238E27FC236}">
                <a16:creationId xmlns:a16="http://schemas.microsoft.com/office/drawing/2014/main" id="{6D85B835-D50B-46B4-B47A-DCF99175F5DA}"/>
              </a:ext>
            </a:extLst>
          </p:cNvPr>
          <p:cNvSpPr/>
          <p:nvPr/>
        </p:nvSpPr>
        <p:spPr>
          <a:xfrm>
            <a:off x="7588250" y="825367"/>
            <a:ext cx="730250" cy="13764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DD6408B-498A-4E91-9362-D5EDA679FA9F}"/>
              </a:ext>
            </a:extLst>
          </p:cNvPr>
          <p:cNvSpPr txBox="1"/>
          <p:nvPr/>
        </p:nvSpPr>
        <p:spPr>
          <a:xfrm>
            <a:off x="7510545" y="790811"/>
            <a:ext cx="1276349" cy="184666"/>
          </a:xfrm>
          <a:prstGeom prst="rect">
            <a:avLst/>
          </a:prstGeom>
          <a:noFill/>
        </p:spPr>
        <p:txBody>
          <a:bodyPr wrap="square" rtlCol="0">
            <a:spAutoFit/>
          </a:bodyPr>
          <a:lstStyle/>
          <a:p>
            <a:r>
              <a:rPr lang="en-US" altLang="zh-TW" sz="600" dirty="0">
                <a:solidFill>
                  <a:schemeClr val="tx1"/>
                </a:solidFill>
              </a:rPr>
              <a:t>Augmented Reality</a:t>
            </a:r>
            <a:endParaRPr lang="zh-CN" altLang="en-US" sz="600" dirty="0">
              <a:solidFill>
                <a:schemeClr val="tx1"/>
              </a:solidFill>
            </a:endParaRPr>
          </a:p>
        </p:txBody>
      </p:sp>
      <p:sp>
        <p:nvSpPr>
          <p:cNvPr id="10" name="矩形 9">
            <a:extLst>
              <a:ext uri="{FF2B5EF4-FFF2-40B4-BE49-F238E27FC236}">
                <a16:creationId xmlns:a16="http://schemas.microsoft.com/office/drawing/2014/main" id="{9E6D011E-CCC9-4C93-8B99-3E1AFEA89D83}"/>
              </a:ext>
            </a:extLst>
          </p:cNvPr>
          <p:cNvSpPr/>
          <p:nvPr/>
        </p:nvSpPr>
        <p:spPr>
          <a:xfrm>
            <a:off x="7720094" y="1151556"/>
            <a:ext cx="979405" cy="18466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1FC7FF3-13C0-4389-975A-EA26A682FAEA}"/>
              </a:ext>
            </a:extLst>
          </p:cNvPr>
          <p:cNvSpPr txBox="1"/>
          <p:nvPr/>
        </p:nvSpPr>
        <p:spPr>
          <a:xfrm>
            <a:off x="7605552" y="1146661"/>
            <a:ext cx="1276349" cy="184666"/>
          </a:xfrm>
          <a:prstGeom prst="rect">
            <a:avLst/>
          </a:prstGeom>
          <a:noFill/>
        </p:spPr>
        <p:txBody>
          <a:bodyPr wrap="square" rtlCol="0">
            <a:spAutoFit/>
          </a:bodyPr>
          <a:lstStyle/>
          <a:p>
            <a:r>
              <a:rPr lang="en-US" altLang="zh-TW" sz="600" dirty="0">
                <a:solidFill>
                  <a:schemeClr val="tx1"/>
                </a:solidFill>
              </a:rPr>
              <a:t>3.1 Augmented Reality</a:t>
            </a:r>
            <a:endParaRPr lang="zh-CN" altLang="en-US" sz="6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sz="2800" b="1" dirty="0">
                <a:latin typeface="+mj-lt"/>
                <a:ea typeface="Times New Roman"/>
                <a:cs typeface="Calibri" panose="020F0502020204030204" pitchFamily="34" charset="0"/>
                <a:sym typeface="Times New Roman"/>
              </a:rPr>
              <a:t>1. (20%) Find Contour </a:t>
            </a:r>
            <a:r>
              <a:rPr lang="en-US" sz="2800" b="1" dirty="0">
                <a:latin typeface="Calibri" panose="020F0502020204030204" pitchFamily="34" charset="0"/>
                <a:ea typeface="Times New Roman"/>
                <a:cs typeface="Calibri" panose="020F0502020204030204" pitchFamily="34" charset="0"/>
                <a:sym typeface="Times New Roman"/>
              </a:rPr>
              <a:t>			</a:t>
            </a:r>
            <a:r>
              <a:rPr lang="en-US" b="1" dirty="0">
                <a:latin typeface="Calibri" panose="020F0502020204030204" pitchFamily="34" charset="0"/>
                <a:ea typeface="Times New Roman"/>
                <a:cs typeface="Calibri" panose="020F0502020204030204" pitchFamily="34" charset="0"/>
                <a:sym typeface="Times New Roman"/>
              </a:rPr>
              <a:t>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出題：Shan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sz="2000" dirty="0">
                <a:latin typeface="Arial"/>
                <a:cs typeface="Arial"/>
              </a:rPr>
              <a:t>1.1 </a:t>
            </a:r>
            <a:r>
              <a:rPr lang="en-US" altLang="zh-TW" sz="2000" dirty="0">
                <a:latin typeface="Arial"/>
                <a:cs typeface="Arial"/>
              </a:rPr>
              <a:t>(10%) </a:t>
            </a:r>
            <a:r>
              <a:rPr lang="en-US" sz="2000" dirty="0">
                <a:latin typeface="Arial"/>
                <a:cs typeface="Arial"/>
              </a:rPr>
              <a:t>Draw Contour</a:t>
            </a:r>
            <a:endParaRPr sz="2000" dirty="0">
              <a:latin typeface="Arial"/>
              <a:cs typeface="Arial"/>
            </a:endParaRPr>
          </a:p>
          <a:p>
            <a:pPr marL="0" lvl="1" indent="0">
              <a:lnSpc>
                <a:spcPct val="150000"/>
              </a:lnSpc>
              <a:spcBef>
                <a:spcPts val="375"/>
              </a:spcBef>
              <a:buSzPts val="2400"/>
              <a:buNone/>
            </a:pPr>
            <a:r>
              <a:rPr lang="en-US" sz="2000" dirty="0">
                <a:latin typeface="Arial"/>
                <a:ea typeface="Arial"/>
                <a:cs typeface="Arial"/>
                <a:sym typeface="Arial"/>
              </a:rPr>
              <a:t>1.2 </a:t>
            </a:r>
            <a:r>
              <a:rPr lang="en-US" altLang="zh-TW" sz="2000" dirty="0">
                <a:latin typeface="Arial"/>
                <a:ea typeface="Arial"/>
                <a:cs typeface="Arial"/>
                <a:sym typeface="Arial"/>
              </a:rPr>
              <a:t>(10%) </a:t>
            </a:r>
            <a:r>
              <a:rPr lang="en-US" sz="2000" dirty="0">
                <a:latin typeface="Arial"/>
                <a:ea typeface="Arial"/>
                <a:cs typeface="Arial"/>
                <a:sym typeface="Arial"/>
              </a:rPr>
              <a:t>Count Coins</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5</a:t>
            </a:fld>
            <a:endParaRPr sz="9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marR="0" lvl="0" indent="-1949054" algn="l" rtl="0">
              <a:lnSpc>
                <a:spcPct val="100000"/>
              </a:lnSpc>
              <a:spcBef>
                <a:spcPts val="0"/>
              </a:spcBef>
              <a:spcAft>
                <a:spcPts val="0"/>
              </a:spcAft>
              <a:buClr>
                <a:srgbClr val="000000"/>
              </a:buClr>
              <a:buSzPts val="700"/>
              <a:buFont typeface="Arial"/>
              <a:buNone/>
            </a:pPr>
            <a:r>
              <a:rPr lang="en-US" sz="2800" b="1" i="0" u="none" strike="noStrike" cap="none" dirty="0">
                <a:solidFill>
                  <a:srgbClr val="000000"/>
                </a:solidFill>
                <a:latin typeface="Arial"/>
                <a:ea typeface="Arial"/>
                <a:cs typeface="Arial"/>
                <a:sym typeface="Arial"/>
              </a:rPr>
              <a:t>1.1 Find Contour – Draw Contour</a:t>
            </a:r>
            <a:endParaRPr sz="2800" b="1" i="0" u="none" strike="noStrike" cap="none" dirty="0">
              <a:solidFill>
                <a:srgbClr val="FF0000"/>
              </a:solidFill>
              <a:latin typeface="Arial"/>
              <a:ea typeface="Arial"/>
              <a:cs typeface="Arial"/>
              <a:sym typeface="Arial"/>
            </a:endParaRPr>
          </a:p>
        </p:txBody>
      </p:sp>
      <p:sp>
        <p:nvSpPr>
          <p:cNvPr id="118" name="Google Shape;118;p17"/>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t>
            </a:r>
            <a:r>
              <a:rPr lang="en-US" sz="1400" b="0" i="0" u="none" strike="noStrike" cap="none" dirty="0" err="1">
                <a:solidFill>
                  <a:srgbClr val="000000"/>
                </a:solidFill>
                <a:latin typeface="Arial"/>
                <a:ea typeface="Arial"/>
                <a:cs typeface="Arial"/>
                <a:sym typeface="Arial"/>
              </a:rPr>
              <a:t>出題：Shan</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19" name="Google Shape;119;p17"/>
          <p:cNvSpPr txBox="1"/>
          <p:nvPr/>
        </p:nvSpPr>
        <p:spPr>
          <a:xfrm>
            <a:off x="1" y="158907"/>
            <a:ext cx="6837515" cy="3157872"/>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endParaRPr lang="en-US"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1)</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RGB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Grayscale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Binary</a:t>
            </a:r>
            <a:endParaRPr sz="2000" b="0" i="0" u="none" strike="noStrike" cap="none" dirty="0">
              <a:solidFill>
                <a:schemeClr val="dk1"/>
              </a:solidFill>
              <a:latin typeface="Arial"/>
              <a:ea typeface="Arial"/>
              <a:cs typeface="Arial"/>
              <a:sym typeface="Arial"/>
            </a:endParaRPr>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Remember to use </a:t>
            </a:r>
            <a:r>
              <a:rPr lang="en-US" sz="2000" b="1" i="0" u="none" strike="noStrike" cap="none" dirty="0">
                <a:solidFill>
                  <a:schemeClr val="dk1"/>
                </a:solidFill>
                <a:latin typeface="Arial"/>
                <a:ea typeface="Arial"/>
                <a:cs typeface="Arial"/>
                <a:sym typeface="Arial"/>
              </a:rPr>
              <a:t>Gaussian Blur </a:t>
            </a:r>
            <a:r>
              <a:rPr lang="en-US" sz="2000" b="0" i="0" u="none" strike="noStrike" cap="none" dirty="0">
                <a:solidFill>
                  <a:schemeClr val="dk1"/>
                </a:solidFill>
                <a:latin typeface="Arial"/>
                <a:ea typeface="Arial"/>
                <a:cs typeface="Arial"/>
                <a:sym typeface="Arial"/>
              </a:rPr>
              <a:t>to remove the noise.</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Using some </a:t>
            </a:r>
            <a:r>
              <a:rPr lang="en-US" sz="2000" b="1" i="0" u="none" strike="noStrike" cap="none" dirty="0">
                <a:solidFill>
                  <a:schemeClr val="dk1"/>
                </a:solidFill>
                <a:latin typeface="Arial"/>
                <a:ea typeface="Arial"/>
                <a:cs typeface="Arial"/>
                <a:sym typeface="Arial"/>
              </a:rPr>
              <a:t>edge detection functions </a:t>
            </a:r>
            <a:r>
              <a:rPr lang="en-US" sz="2000" b="0" i="0" u="none" strike="noStrike" cap="none" dirty="0">
                <a:solidFill>
                  <a:schemeClr val="dk1"/>
                </a:solidFill>
                <a:latin typeface="Arial"/>
                <a:ea typeface="Arial"/>
                <a:cs typeface="Arial"/>
                <a:sym typeface="Arial"/>
              </a:rPr>
              <a:t>to get better results. (Ex: cv2.Canny)</a:t>
            </a:r>
            <a:endParaRPr sz="1400" b="0" i="0" u="none" strike="noStrike" cap="none" dirty="0">
              <a:solidFill>
                <a:schemeClr val="dk1"/>
              </a:solidFill>
              <a:latin typeface="Arial"/>
              <a:ea typeface="Arial"/>
              <a:cs typeface="Arial"/>
              <a:sym typeface="Arial"/>
            </a:endParaRPr>
          </a:p>
        </p:txBody>
      </p:sp>
      <p:sp>
        <p:nvSpPr>
          <p:cNvPr id="120" name="Google Shape;120;p17"/>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Draw Contour</a:t>
            </a:r>
            <a:r>
              <a:rPr lang="en-US" sz="2000">
                <a:solidFill>
                  <a:srgbClr val="000000"/>
                </a:solidFill>
                <a:latin typeface="Arial"/>
                <a:ea typeface="Arial"/>
                <a:cs typeface="Arial"/>
                <a:sym typeface="Arial"/>
              </a:rPr>
              <a:t>: Using OpenCV functions to find the contours of coins in two images.</a:t>
            </a:r>
            <a:endParaRPr sz="2000">
              <a:solidFill>
                <a:schemeClr val="dk1"/>
              </a:solidFill>
              <a:latin typeface="Calibri"/>
              <a:ea typeface="Calibri"/>
              <a:cs typeface="Calibri"/>
              <a:sym typeface="Calibri"/>
            </a:endParaRPr>
          </a:p>
        </p:txBody>
      </p:sp>
      <p:pic>
        <p:nvPicPr>
          <p:cNvPr id="121" name="Google Shape;121;p17" descr="一張含有 文字 的圖片&#10;&#10;自動產生的描述"/>
          <p:cNvPicPr preferRelativeResize="0"/>
          <p:nvPr/>
        </p:nvPicPr>
        <p:blipFill rotWithShape="1">
          <a:blip r:embed="rId3">
            <a:alphaModFix/>
          </a:blip>
          <a:srcRect/>
          <a:stretch/>
        </p:blipFill>
        <p:spPr>
          <a:xfrm>
            <a:off x="6962206" y="513527"/>
            <a:ext cx="1952898" cy="1991003"/>
          </a:xfrm>
          <a:prstGeom prst="rect">
            <a:avLst/>
          </a:prstGeom>
          <a:noFill/>
          <a:ln>
            <a:noFill/>
          </a:ln>
        </p:spPr>
      </p:pic>
      <p:sp>
        <p:nvSpPr>
          <p:cNvPr id="122" name="Google Shape;122;p17"/>
          <p:cNvSpPr/>
          <p:nvPr/>
        </p:nvSpPr>
        <p:spPr>
          <a:xfrm>
            <a:off x="7074131" y="1113905"/>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3" name="Google Shape;123;p17"/>
          <p:cNvGrpSpPr/>
          <p:nvPr/>
        </p:nvGrpSpPr>
        <p:grpSpPr>
          <a:xfrm>
            <a:off x="4831956" y="3508921"/>
            <a:ext cx="3530968" cy="1803272"/>
            <a:chOff x="4465115" y="3358379"/>
            <a:chExt cx="3530968" cy="1803272"/>
          </a:xfrm>
        </p:grpSpPr>
        <p:sp>
          <p:nvSpPr>
            <p:cNvPr id="124" name="Google Shape;124;p17"/>
            <p:cNvSpPr/>
            <p:nvPr/>
          </p:nvSpPr>
          <p:spPr>
            <a:xfrm rot="-5400000">
              <a:off x="6005942"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p:nvPr/>
          </p:nvSpPr>
          <p:spPr>
            <a:xfrm>
              <a:off x="4541349" y="4792319"/>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Coin02.jpg</a:t>
              </a:r>
              <a:endParaRPr sz="1800">
                <a:solidFill>
                  <a:schemeClr val="dk1"/>
                </a:solidFill>
                <a:latin typeface="Calibri"/>
                <a:ea typeface="Calibri"/>
                <a:cs typeface="Calibri"/>
                <a:sym typeface="Calibri"/>
              </a:endParaRPr>
            </a:p>
          </p:txBody>
        </p:sp>
        <p:sp>
          <p:nvSpPr>
            <p:cNvPr id="126" name="Google Shape;126;p17"/>
            <p:cNvSpPr/>
            <p:nvPr/>
          </p:nvSpPr>
          <p:spPr>
            <a:xfrm>
              <a:off x="6272534"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pic>
          <p:nvPicPr>
            <p:cNvPr id="127" name="Google Shape;127;p17" descr="一張含有 食物 的圖片&#10;&#10;自動產生的描述"/>
            <p:cNvPicPr preferRelativeResize="0"/>
            <p:nvPr/>
          </p:nvPicPr>
          <p:blipFill rotWithShape="1">
            <a:blip r:embed="rId4">
              <a:alphaModFix/>
            </a:blip>
            <a:srcRect/>
            <a:stretch/>
          </p:blipFill>
          <p:spPr>
            <a:xfrm>
              <a:off x="4465115" y="3370726"/>
              <a:ext cx="1440000" cy="1440000"/>
            </a:xfrm>
            <a:prstGeom prst="rect">
              <a:avLst/>
            </a:prstGeom>
            <a:noFill/>
            <a:ln w="9525" cap="flat" cmpd="sng">
              <a:solidFill>
                <a:schemeClr val="dk1"/>
              </a:solidFill>
              <a:prstDash val="solid"/>
              <a:round/>
              <a:headEnd type="none" w="sm" len="sm"/>
              <a:tailEnd type="none" w="sm" len="sm"/>
            </a:ln>
          </p:spPr>
        </p:pic>
        <p:pic>
          <p:nvPicPr>
            <p:cNvPr id="128" name="Google Shape;128;p17" descr="一張含有 白板 的圖片&#10;&#10;自動產生的描述"/>
            <p:cNvPicPr preferRelativeResize="0"/>
            <p:nvPr/>
          </p:nvPicPr>
          <p:blipFill rotWithShape="1">
            <a:blip r:embed="rId5">
              <a:alphaModFix/>
            </a:blip>
            <a:srcRect t="7576"/>
            <a:stretch/>
          </p:blipFill>
          <p:spPr>
            <a:xfrm>
              <a:off x="6414309" y="3358379"/>
              <a:ext cx="1440000" cy="1440000"/>
            </a:xfrm>
            <a:prstGeom prst="rect">
              <a:avLst/>
            </a:prstGeom>
            <a:noFill/>
            <a:ln w="9525" cap="flat" cmpd="sng">
              <a:solidFill>
                <a:schemeClr val="dk1"/>
              </a:solidFill>
              <a:prstDash val="solid"/>
              <a:round/>
              <a:headEnd type="none" w="sm" len="sm"/>
              <a:tailEnd type="none" w="sm" len="sm"/>
            </a:ln>
          </p:spPr>
        </p:pic>
      </p:grpSp>
      <p:grpSp>
        <p:nvGrpSpPr>
          <p:cNvPr id="129" name="Google Shape;129;p17"/>
          <p:cNvGrpSpPr/>
          <p:nvPr/>
        </p:nvGrpSpPr>
        <p:grpSpPr>
          <a:xfrm>
            <a:off x="628608" y="3508921"/>
            <a:ext cx="3530968" cy="1809332"/>
            <a:chOff x="490451" y="3357825"/>
            <a:chExt cx="3530968" cy="1809332"/>
          </a:xfrm>
        </p:grpSpPr>
        <p:sp>
          <p:nvSpPr>
            <p:cNvPr id="130" name="Google Shape;130;p17"/>
            <p:cNvSpPr/>
            <p:nvPr/>
          </p:nvSpPr>
          <p:spPr>
            <a:xfrm>
              <a:off x="642919" y="4797825"/>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Coin01.jpg</a:t>
              </a:r>
              <a:endParaRPr sz="1800">
                <a:solidFill>
                  <a:schemeClr val="dk1"/>
                </a:solidFill>
                <a:latin typeface="Calibri"/>
                <a:ea typeface="Calibri"/>
                <a:cs typeface="Calibri"/>
                <a:sym typeface="Calibri"/>
              </a:endParaRPr>
            </a:p>
          </p:txBody>
        </p:sp>
        <p:sp>
          <p:nvSpPr>
            <p:cNvPr id="131" name="Google Shape;131;p17"/>
            <p:cNvSpPr/>
            <p:nvPr/>
          </p:nvSpPr>
          <p:spPr>
            <a:xfrm rot="-5400000">
              <a:off x="2020100"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2" name="Google Shape;132;p17"/>
            <p:cNvPicPr preferRelativeResize="0"/>
            <p:nvPr/>
          </p:nvPicPr>
          <p:blipFill rotWithShape="1">
            <a:blip r:embed="rId6">
              <a:alphaModFix/>
            </a:blip>
            <a:srcRect/>
            <a:stretch/>
          </p:blipFill>
          <p:spPr>
            <a:xfrm>
              <a:off x="490451" y="3357825"/>
              <a:ext cx="1440000" cy="1440000"/>
            </a:xfrm>
            <a:prstGeom prst="rect">
              <a:avLst/>
            </a:prstGeom>
            <a:noFill/>
            <a:ln w="9525" cap="flat" cmpd="sng">
              <a:solidFill>
                <a:schemeClr val="dk1"/>
              </a:solidFill>
              <a:prstDash val="solid"/>
              <a:round/>
              <a:headEnd type="none" w="sm" len="sm"/>
              <a:tailEnd type="none" w="sm" len="sm"/>
            </a:ln>
          </p:spPr>
        </p:pic>
        <p:pic>
          <p:nvPicPr>
            <p:cNvPr id="133" name="Google Shape;133;p17"/>
            <p:cNvPicPr preferRelativeResize="0"/>
            <p:nvPr/>
          </p:nvPicPr>
          <p:blipFill rotWithShape="1">
            <a:blip r:embed="rId7">
              <a:alphaModFix/>
            </a:blip>
            <a:srcRect t="7895"/>
            <a:stretch/>
          </p:blipFill>
          <p:spPr>
            <a:xfrm>
              <a:off x="2439645" y="3357825"/>
              <a:ext cx="1440000" cy="1440000"/>
            </a:xfrm>
            <a:prstGeom prst="rect">
              <a:avLst/>
            </a:prstGeom>
            <a:noFill/>
            <a:ln w="9525" cap="flat" cmpd="sng">
              <a:solidFill>
                <a:schemeClr val="dk1"/>
              </a:solidFill>
              <a:prstDash val="solid"/>
              <a:round/>
              <a:headEnd type="none" w="sm" len="sm"/>
              <a:tailEnd type="none" w="sm" len="sm"/>
            </a:ln>
          </p:spPr>
        </p:pic>
        <p:sp>
          <p:nvSpPr>
            <p:cNvPr id="134" name="Google Shape;134;p17"/>
            <p:cNvSpPr/>
            <p:nvPr/>
          </p:nvSpPr>
          <p:spPr>
            <a:xfrm>
              <a:off x="2297870"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lvl="0" indent="-1949054">
              <a:buSzPts val="700"/>
            </a:pPr>
            <a:r>
              <a:rPr lang="en-US" sz="2800" b="1" i="0" u="none" strike="noStrike" cap="none" dirty="0">
                <a:solidFill>
                  <a:srgbClr val="000000"/>
                </a:solidFill>
                <a:latin typeface="Arial"/>
                <a:ea typeface="Arial"/>
                <a:cs typeface="Arial"/>
                <a:sym typeface="Arial"/>
              </a:rPr>
              <a:t>1.2 </a:t>
            </a:r>
            <a:r>
              <a:rPr lang="en-US" altLang="zh-TW" sz="2800" b="1" dirty="0"/>
              <a:t>Find Contour – </a:t>
            </a:r>
            <a:r>
              <a:rPr lang="en-US" sz="2800" b="1" i="0" u="none" strike="noStrike" cap="none" dirty="0">
                <a:solidFill>
                  <a:srgbClr val="000000"/>
                </a:solidFill>
                <a:latin typeface="Arial"/>
                <a:ea typeface="Arial"/>
                <a:cs typeface="Arial"/>
                <a:sym typeface="Arial"/>
              </a:rPr>
              <a:t>Count Coins</a:t>
            </a:r>
            <a:endParaRPr sz="2800" b="1" i="0" u="none" strike="noStrike" cap="none" dirty="0">
              <a:solidFill>
                <a:srgbClr val="FF0000"/>
              </a:solidFill>
              <a:latin typeface="Arial"/>
              <a:ea typeface="Arial"/>
              <a:cs typeface="Arial"/>
              <a:sym typeface="Arial"/>
            </a:endParaRPr>
          </a:p>
        </p:txBody>
      </p:sp>
      <p:sp>
        <p:nvSpPr>
          <p:cNvPr id="140" name="Google Shape;140;p18"/>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(出題：Shan)</a:t>
            </a:r>
            <a:endParaRPr sz="1400" b="0" i="0" u="none" strike="noStrike" cap="none">
              <a:solidFill>
                <a:srgbClr val="000000"/>
              </a:solidFill>
              <a:latin typeface="Arial"/>
              <a:ea typeface="Arial"/>
              <a:cs typeface="Arial"/>
              <a:sym typeface="Arial"/>
            </a:endParaRPr>
          </a:p>
        </p:txBody>
      </p:sp>
      <p:sp>
        <p:nvSpPr>
          <p:cNvPr id="141" name="Google Shape;141;p18"/>
          <p:cNvSpPr txBox="1"/>
          <p:nvPr/>
        </p:nvSpPr>
        <p:spPr>
          <a:xfrm>
            <a:off x="1" y="466682"/>
            <a:ext cx="6837515" cy="1991004"/>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2)</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898525"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Calculate how many contours returned by </a:t>
            </a:r>
            <a:r>
              <a:rPr lang="en-US" sz="2000" b="0" i="0" u="none" strike="noStrike" cap="none" dirty="0">
                <a:solidFill>
                  <a:schemeClr val="dk1"/>
                </a:solidFill>
                <a:latin typeface="Consolas" panose="020B0609020204030204" pitchFamily="49" charset="0"/>
                <a:sym typeface="Arial"/>
              </a:rPr>
              <a:t>cv2.findContours</a:t>
            </a:r>
            <a:endParaRPr dirty="0">
              <a:latin typeface="Consolas" panose="020B0609020204030204" pitchFamily="49" charset="0"/>
            </a:endParaRPr>
          </a:p>
        </p:txBody>
      </p:sp>
      <p:sp>
        <p:nvSpPr>
          <p:cNvPr id="142" name="Google Shape;142;p18"/>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Count Coins</a:t>
            </a:r>
            <a:r>
              <a:rPr lang="en-US" sz="2000" dirty="0">
                <a:solidFill>
                  <a:srgbClr val="000000"/>
                </a:solidFill>
                <a:latin typeface="Arial"/>
                <a:ea typeface="Arial"/>
                <a:cs typeface="Arial"/>
                <a:sym typeface="Arial"/>
              </a:rPr>
              <a:t>: Using OpenCV functions to find how many coins in two images.</a:t>
            </a:r>
            <a:endParaRPr sz="2000" dirty="0">
              <a:solidFill>
                <a:schemeClr val="dk1"/>
              </a:solidFill>
              <a:latin typeface="Calibri"/>
              <a:ea typeface="Calibri"/>
              <a:cs typeface="Calibri"/>
              <a:sym typeface="Calibri"/>
            </a:endParaRPr>
          </a:p>
        </p:txBody>
      </p:sp>
      <p:pic>
        <p:nvPicPr>
          <p:cNvPr id="143" name="Google Shape;143;p18" descr="一張含有 文字 的圖片&#10;&#10;自動產生的描述"/>
          <p:cNvPicPr preferRelativeResize="0"/>
          <p:nvPr/>
        </p:nvPicPr>
        <p:blipFill rotWithShape="1">
          <a:blip r:embed="rId3">
            <a:alphaModFix/>
          </a:blip>
          <a:srcRect/>
          <a:stretch/>
        </p:blipFill>
        <p:spPr>
          <a:xfrm>
            <a:off x="6919827" y="583920"/>
            <a:ext cx="1952898" cy="1991003"/>
          </a:xfrm>
          <a:prstGeom prst="rect">
            <a:avLst/>
          </a:prstGeom>
          <a:noFill/>
          <a:ln>
            <a:noFill/>
          </a:ln>
        </p:spPr>
      </p:pic>
      <p:sp>
        <p:nvSpPr>
          <p:cNvPr id="144" name="Google Shape;144;p18"/>
          <p:cNvSpPr/>
          <p:nvPr/>
        </p:nvSpPr>
        <p:spPr>
          <a:xfrm>
            <a:off x="7074130" y="1489118"/>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5" name="Google Shape;145;p18"/>
          <p:cNvGrpSpPr/>
          <p:nvPr/>
        </p:nvGrpSpPr>
        <p:grpSpPr>
          <a:xfrm>
            <a:off x="3731603" y="3480121"/>
            <a:ext cx="4551518" cy="2360335"/>
            <a:chOff x="4071872" y="3387545"/>
            <a:chExt cx="4551518" cy="2360335"/>
          </a:xfrm>
        </p:grpSpPr>
        <p:sp>
          <p:nvSpPr>
            <p:cNvPr id="146" name="Google Shape;146;p18"/>
            <p:cNvSpPr/>
            <p:nvPr/>
          </p:nvSpPr>
          <p:spPr>
            <a:xfrm rot="-5400000">
              <a:off x="6188551" y="4158327"/>
              <a:ext cx="324196" cy="449437"/>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8"/>
            <p:cNvSpPr/>
            <p:nvPr/>
          </p:nvSpPr>
          <p:spPr>
            <a:xfrm>
              <a:off x="4410967" y="5378548"/>
              <a:ext cx="12747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Original UI</a:t>
              </a:r>
              <a:endParaRPr sz="1800">
                <a:solidFill>
                  <a:schemeClr val="dk1"/>
                </a:solidFill>
                <a:latin typeface="Calibri"/>
                <a:ea typeface="Calibri"/>
                <a:cs typeface="Calibri"/>
                <a:sym typeface="Calibri"/>
              </a:endParaRPr>
            </a:p>
          </p:txBody>
        </p:sp>
        <p:sp>
          <p:nvSpPr>
            <p:cNvPr id="148" name="Google Shape;148;p18"/>
            <p:cNvSpPr/>
            <p:nvPr/>
          </p:nvSpPr>
          <p:spPr>
            <a:xfrm>
              <a:off x="6977527" y="5377799"/>
              <a:ext cx="13388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Show num.</a:t>
              </a:r>
              <a:endParaRPr sz="1800">
                <a:solidFill>
                  <a:schemeClr val="dk1"/>
                </a:solidFill>
                <a:latin typeface="Calibri"/>
                <a:ea typeface="Calibri"/>
                <a:cs typeface="Calibri"/>
                <a:sym typeface="Calibri"/>
              </a:endParaRPr>
            </a:p>
          </p:txBody>
        </p:sp>
        <p:pic>
          <p:nvPicPr>
            <p:cNvPr id="149" name="Google Shape;149;p18" descr="一張含有 文字 的圖片&#10;&#10;自動產生的描述"/>
            <p:cNvPicPr preferRelativeResize="0"/>
            <p:nvPr/>
          </p:nvPicPr>
          <p:blipFill rotWithShape="1">
            <a:blip r:embed="rId4">
              <a:alphaModFix/>
            </a:blip>
            <a:srcRect/>
            <a:stretch/>
          </p:blipFill>
          <p:spPr>
            <a:xfrm>
              <a:off x="6670492" y="3387545"/>
              <a:ext cx="1952898" cy="1991003"/>
            </a:xfrm>
            <a:prstGeom prst="rect">
              <a:avLst/>
            </a:prstGeom>
            <a:noFill/>
            <a:ln>
              <a:noFill/>
            </a:ln>
          </p:spPr>
        </p:pic>
        <p:pic>
          <p:nvPicPr>
            <p:cNvPr id="150" name="Google Shape;150;p18" descr="一張含有 文字 的圖片&#10;&#10;自動產生的描述"/>
            <p:cNvPicPr preferRelativeResize="0"/>
            <p:nvPr/>
          </p:nvPicPr>
          <p:blipFill rotWithShape="1">
            <a:blip r:embed="rId3">
              <a:alphaModFix/>
            </a:blip>
            <a:srcRect/>
            <a:stretch/>
          </p:blipFill>
          <p:spPr>
            <a:xfrm>
              <a:off x="4071872" y="3387545"/>
              <a:ext cx="1952898" cy="1991003"/>
            </a:xfrm>
            <a:prstGeom prst="rect">
              <a:avLst/>
            </a:prstGeom>
            <a:noFill/>
            <a:ln>
              <a:noFill/>
            </a:ln>
          </p:spPr>
        </p:pic>
        <p:sp>
          <p:nvSpPr>
            <p:cNvPr id="151" name="Google Shape;151;p18"/>
            <p:cNvSpPr/>
            <p:nvPr/>
          </p:nvSpPr>
          <p:spPr>
            <a:xfrm>
              <a:off x="6735989" y="4500284"/>
              <a:ext cx="1728000" cy="30069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2" name="Google Shape;152;p18"/>
          <p:cNvGrpSpPr/>
          <p:nvPr/>
        </p:nvGrpSpPr>
        <p:grpSpPr>
          <a:xfrm>
            <a:off x="566571" y="3069749"/>
            <a:ext cx="2450761" cy="3030540"/>
            <a:chOff x="566571" y="3105144"/>
            <a:chExt cx="2450761" cy="3030540"/>
          </a:xfrm>
        </p:grpSpPr>
        <p:pic>
          <p:nvPicPr>
            <p:cNvPr id="153" name="Google Shape;153;p18"/>
            <p:cNvPicPr preferRelativeResize="0"/>
            <p:nvPr/>
          </p:nvPicPr>
          <p:blipFill rotWithShape="1">
            <a:blip r:embed="rId5">
              <a:alphaModFix/>
            </a:blip>
            <a:srcRect t="7895"/>
            <a:stretch/>
          </p:blipFill>
          <p:spPr>
            <a:xfrm>
              <a:off x="566571" y="3105144"/>
              <a:ext cx="1440000" cy="1440000"/>
            </a:xfrm>
            <a:prstGeom prst="rect">
              <a:avLst/>
            </a:prstGeom>
            <a:noFill/>
            <a:ln w="9525" cap="flat" cmpd="sng">
              <a:solidFill>
                <a:schemeClr val="dk1"/>
              </a:solidFill>
              <a:prstDash val="solid"/>
              <a:round/>
              <a:headEnd type="none" w="sm" len="sm"/>
              <a:tailEnd type="none" w="sm" len="sm"/>
            </a:ln>
          </p:spPr>
        </p:pic>
        <p:pic>
          <p:nvPicPr>
            <p:cNvPr id="154" name="Google Shape;154;p18" descr="一張含有 白板 的圖片&#10;&#10;自動產生的描述"/>
            <p:cNvPicPr preferRelativeResize="0"/>
            <p:nvPr/>
          </p:nvPicPr>
          <p:blipFill rotWithShape="1">
            <a:blip r:embed="rId6">
              <a:alphaModFix/>
            </a:blip>
            <a:srcRect t="7576"/>
            <a:stretch/>
          </p:blipFill>
          <p:spPr>
            <a:xfrm>
              <a:off x="566571" y="4695684"/>
              <a:ext cx="1440000" cy="1440000"/>
            </a:xfrm>
            <a:prstGeom prst="rect">
              <a:avLst/>
            </a:prstGeom>
            <a:noFill/>
            <a:ln w="9525" cap="flat" cmpd="sng">
              <a:solidFill>
                <a:schemeClr val="dk1"/>
              </a:solidFill>
              <a:prstDash val="solid"/>
              <a:round/>
              <a:headEnd type="none" w="sm" len="sm"/>
              <a:tailEnd type="none" w="sm" len="sm"/>
            </a:ln>
          </p:spPr>
        </p:pic>
        <p:sp>
          <p:nvSpPr>
            <p:cNvPr id="155" name="Google Shape;155;p18"/>
            <p:cNvSpPr/>
            <p:nvPr/>
          </p:nvSpPr>
          <p:spPr>
            <a:xfrm>
              <a:off x="1973456" y="3676138"/>
              <a:ext cx="915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5 coins</a:t>
              </a:r>
              <a:endParaRPr sz="1800">
                <a:solidFill>
                  <a:schemeClr val="dk1"/>
                </a:solidFill>
                <a:latin typeface="Calibri"/>
                <a:ea typeface="Calibri"/>
                <a:cs typeface="Calibri"/>
                <a:sym typeface="Calibri"/>
              </a:endParaRPr>
            </a:p>
          </p:txBody>
        </p:sp>
        <p:sp>
          <p:nvSpPr>
            <p:cNvPr id="156" name="Google Shape;156;p18"/>
            <p:cNvSpPr/>
            <p:nvPr/>
          </p:nvSpPr>
          <p:spPr>
            <a:xfrm>
              <a:off x="1973456" y="5228528"/>
              <a:ext cx="10438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20 coins</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84167"/>
          </a:xfrm>
        </p:spPr>
        <p:txBody>
          <a:bodyPr/>
          <a:lstStyle/>
          <a:p>
            <a:r>
              <a:rPr lang="en-US" b="1" dirty="0"/>
              <a:t>2</a:t>
            </a:r>
            <a:r>
              <a:rPr lang="en-US" sz="2800" b="1" dirty="0"/>
              <a:t>. </a:t>
            </a:r>
            <a:r>
              <a:rPr lang="en-US" altLang="zh-TW" b="1" dirty="0">
                <a:ea typeface="Arial"/>
                <a:cs typeface="Arial"/>
                <a:sym typeface="Arial"/>
              </a:rPr>
              <a:t>(20%) </a:t>
            </a:r>
            <a:r>
              <a:rPr lang="en-US" sz="2800" b="1" dirty="0"/>
              <a:t>Camera Calibration </a:t>
            </a:r>
            <a:r>
              <a:rPr lang="en-US" sz="2800" b="1" dirty="0">
                <a:solidFill>
                  <a:srgbClr val="FF0000"/>
                </a:solidFill>
              </a:rPr>
              <a:t> </a:t>
            </a:r>
            <a:r>
              <a:rPr lang="en-US" sz="2800" b="1" dirty="0"/>
              <a:t> 	                      </a:t>
            </a:r>
            <a:r>
              <a:rPr lang="en-US" altLang="zh-TW" sz="1800" dirty="0"/>
              <a:t>(</a:t>
            </a:r>
            <a:r>
              <a:rPr lang="zh-CN" altLang="en-US" sz="1800" dirty="0"/>
              <a:t>出題：</a:t>
            </a:r>
            <a:r>
              <a:rPr lang="en-US" altLang="zh-CN" sz="1800" dirty="0"/>
              <a:t>Max)</a:t>
            </a:r>
            <a:endParaRPr lang="en-US" sz="2800" b="1" dirty="0"/>
          </a:p>
        </p:txBody>
      </p:sp>
      <p:sp>
        <p:nvSpPr>
          <p:cNvPr id="3" name="文字版面配置區 2"/>
          <p:cNvSpPr>
            <a:spLocks noGrp="1"/>
          </p:cNvSpPr>
          <p:nvPr>
            <p:ph type="body" idx="1"/>
          </p:nvPr>
        </p:nvSpPr>
        <p:spPr>
          <a:xfrm>
            <a:off x="-92802" y="672444"/>
            <a:ext cx="7886699" cy="4351338"/>
          </a:xfrm>
        </p:spPr>
        <p:txBody>
          <a:bodyPr/>
          <a:lstStyle/>
          <a:p>
            <a:pPr marL="200025" indent="273844">
              <a:lnSpc>
                <a:spcPct val="100000"/>
              </a:lnSpc>
              <a:buNone/>
            </a:pPr>
            <a:r>
              <a:rPr lang="en-US" altLang="zh-TW" sz="2400" dirty="0">
                <a:latin typeface="Calibri" panose="020F0502020204030204" pitchFamily="34" charset="0"/>
                <a:cs typeface="Calibri" panose="020F0502020204030204" pitchFamily="34" charset="0"/>
              </a:rPr>
              <a:t>2.1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Corner detection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2.2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intrinsic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2.3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extrinsic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2.4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distortion matrix </a:t>
            </a:r>
          </a:p>
          <a:p>
            <a:endParaRPr lang="en-US" sz="2400" dirty="0"/>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8</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pic>
        <p:nvPicPr>
          <p:cNvPr id="6" name="圖片 5">
            <a:extLst>
              <a:ext uri="{FF2B5EF4-FFF2-40B4-BE49-F238E27FC236}">
                <a16:creationId xmlns:a16="http://schemas.microsoft.com/office/drawing/2014/main" id="{F23C3DB6-8985-47E4-B865-CF6F2A1D02A1}"/>
              </a:ext>
            </a:extLst>
          </p:cNvPr>
          <p:cNvPicPr>
            <a:picLocks noChangeAspect="1"/>
          </p:cNvPicPr>
          <p:nvPr/>
        </p:nvPicPr>
        <p:blipFill>
          <a:blip r:embed="rId2"/>
          <a:stretch>
            <a:fillRect/>
          </a:stretch>
        </p:blipFill>
        <p:spPr>
          <a:xfrm>
            <a:off x="2057401" y="2992148"/>
            <a:ext cx="5238988" cy="2411125"/>
          </a:xfrm>
          <a:prstGeom prst="rect">
            <a:avLst/>
          </a:prstGeom>
        </p:spPr>
      </p:pic>
    </p:spTree>
    <p:extLst>
      <p:ext uri="{BB962C8B-B14F-4D97-AF65-F5344CB8AC3E}">
        <p14:creationId xmlns:p14="http://schemas.microsoft.com/office/powerpoint/2010/main" val="330725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4" name="圖片 3">
            <a:extLst>
              <a:ext uri="{FF2B5EF4-FFF2-40B4-BE49-F238E27FC236}">
                <a16:creationId xmlns:a16="http://schemas.microsoft.com/office/drawing/2014/main" id="{A138B4AB-10AE-410B-AABD-1FCFACF0D9E3}"/>
              </a:ext>
            </a:extLst>
          </p:cNvPr>
          <p:cNvPicPr>
            <a:picLocks noChangeAspect="1"/>
          </p:cNvPicPr>
          <p:nvPr/>
        </p:nvPicPr>
        <p:blipFill>
          <a:blip r:embed="rId3"/>
          <a:stretch>
            <a:fillRect/>
          </a:stretch>
        </p:blipFill>
        <p:spPr>
          <a:xfrm>
            <a:off x="182418" y="3459018"/>
            <a:ext cx="5029200" cy="2314575"/>
          </a:xfrm>
          <a:prstGeom prst="rect">
            <a:avLst/>
          </a:prstGeom>
        </p:spPr>
      </p:pic>
      <p:sp>
        <p:nvSpPr>
          <p:cNvPr id="123" name="Shape 123"/>
          <p:cNvSpPr txBox="1">
            <a:spLocks noGrp="1"/>
          </p:cNvSpPr>
          <p:nvPr>
            <p:ph type="title"/>
          </p:nvPr>
        </p:nvSpPr>
        <p:spPr>
          <a:xfrm>
            <a:off x="0" y="0"/>
            <a:ext cx="7886699" cy="654341"/>
          </a:xfrm>
          <a:prstGeom prst="rect">
            <a:avLst/>
          </a:prstGeom>
          <a:noFill/>
          <a:ln>
            <a:noFill/>
          </a:ln>
        </p:spPr>
        <p:txBody>
          <a:bodyPr lIns="68569" tIns="34275" rIns="68569" bIns="34275" anchor="ctr" anchorCtr="0">
            <a:noAutofit/>
          </a:bodyPr>
          <a:lstStyle/>
          <a:p>
            <a:pPr>
              <a:buSzPct val="25000"/>
            </a:pPr>
            <a:r>
              <a:rPr lang="en-US" b="1" dirty="0">
                <a:latin typeface="Arial"/>
                <a:ea typeface="Arial"/>
                <a:cs typeface="Arial"/>
                <a:sym typeface="Arial"/>
              </a:rPr>
              <a:t>2</a:t>
            </a:r>
            <a:r>
              <a:rPr lang="en-US" sz="2800" b="1" dirty="0">
                <a:latin typeface="Arial"/>
                <a:ea typeface="Arial"/>
                <a:cs typeface="Arial"/>
                <a:sym typeface="Arial"/>
              </a:rPr>
              <a:t>.1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Corner </a:t>
            </a:r>
            <a:r>
              <a:rPr lang="en-US" b="1" dirty="0">
                <a:latin typeface="Arial"/>
                <a:ea typeface="Arial"/>
                <a:cs typeface="Arial"/>
                <a:sym typeface="Arial"/>
              </a:rPr>
              <a:t>D</a:t>
            </a:r>
            <a:r>
              <a:rPr lang="en-US" sz="2800" b="1" dirty="0">
                <a:latin typeface="Arial"/>
                <a:ea typeface="Arial"/>
                <a:cs typeface="Arial"/>
                <a:sym typeface="Arial"/>
              </a:rPr>
              <a:t>etection </a:t>
            </a:r>
          </a:p>
        </p:txBody>
      </p:sp>
      <p:sp>
        <p:nvSpPr>
          <p:cNvPr id="124" name="Shape 124"/>
          <p:cNvSpPr txBox="1">
            <a:spLocks noGrp="1"/>
          </p:cNvSpPr>
          <p:nvPr>
            <p:ph type="body" idx="1"/>
          </p:nvPr>
        </p:nvSpPr>
        <p:spPr>
          <a:xfrm>
            <a:off x="32263" y="539915"/>
            <a:ext cx="8842246" cy="3263504"/>
          </a:xfrm>
          <a:prstGeom prst="rect">
            <a:avLst/>
          </a:prstGeom>
          <a:noFill/>
          <a:ln>
            <a:noFill/>
          </a:ln>
        </p:spPr>
        <p:txBody>
          <a:bodyPr lIns="68569" tIns="34275" rIns="68569" bIns="34275" anchor="t" anchorCtr="0">
            <a:noAutofit/>
          </a:bodyPr>
          <a:lstStyle/>
          <a:p>
            <a:pPr marL="342900" indent="-342900">
              <a:lnSpc>
                <a:spcPct val="100000"/>
              </a:lnSpc>
              <a:spcBef>
                <a:spcPts val="0"/>
              </a:spcBef>
              <a:buFont typeface="Wingdings" panose="05000000000000000000" pitchFamily="2" charset="2"/>
              <a:buChar char="q"/>
            </a:pPr>
            <a:r>
              <a:rPr lang="en-US" sz="2000" dirty="0">
                <a:solidFill>
                  <a:srgbClr val="000000"/>
                </a:solidFill>
                <a:latin typeface="Arial"/>
                <a:ea typeface="Arial"/>
                <a:cs typeface="Arial"/>
                <a:sym typeface="Arial"/>
              </a:rPr>
              <a:t>Given: </a:t>
            </a:r>
            <a:r>
              <a:rPr lang="en-US" altLang="zh-TW" sz="2000" dirty="0">
                <a:solidFill>
                  <a:srgbClr val="000000"/>
                </a:solidFill>
                <a:latin typeface="Arial"/>
                <a:ea typeface="Arial"/>
                <a:cs typeface="Arial"/>
                <a:sym typeface="Arial"/>
              </a:rPr>
              <a:t>15</a:t>
            </a:r>
            <a:r>
              <a:rPr lang="en-US" sz="2000" dirty="0">
                <a:solidFill>
                  <a:srgbClr val="000000"/>
                </a:solidFill>
                <a:latin typeface="Arial"/>
                <a:ea typeface="Arial"/>
                <a:cs typeface="Arial"/>
                <a:sym typeface="Arial"/>
              </a:rPr>
              <a:t> images, </a:t>
            </a:r>
            <a:r>
              <a:rPr lang="en-US" dirty="0">
                <a:solidFill>
                  <a:srgbClr val="000000"/>
                </a:solidFill>
                <a:latin typeface="Arial"/>
                <a:ea typeface="Arial"/>
                <a:cs typeface="Arial"/>
                <a:sym typeface="Arial"/>
              </a:rPr>
              <a:t>1</a:t>
            </a:r>
            <a:r>
              <a:rPr lang="en-US" altLang="zh-TW" sz="2000" dirty="0">
                <a:latin typeface="Arial"/>
                <a:ea typeface="Arial"/>
                <a:cs typeface="Arial"/>
                <a:sym typeface="Arial"/>
              </a:rPr>
              <a:t>.bmp ~ 15.bmp</a:t>
            </a:r>
            <a:endParaRPr lang="en-US" altLang="zh-TW" dirty="0">
              <a:latin typeface="Arial"/>
              <a:ea typeface="Arial"/>
              <a:cs typeface="Arial"/>
              <a:sym typeface="Arial"/>
            </a:endParaRPr>
          </a:p>
          <a:p>
            <a:pPr marL="342900" indent="-342900">
              <a:lnSpc>
                <a:spcPct val="100000"/>
              </a:lnSpc>
              <a:spcBef>
                <a:spcPts val="0"/>
              </a:spcBef>
              <a:buFont typeface="Wingdings" panose="05000000000000000000" pitchFamily="2" charset="2"/>
              <a:buChar char="q"/>
            </a:pPr>
            <a:r>
              <a:rPr lang="en-US" sz="2000" dirty="0">
                <a:latin typeface="Arial"/>
                <a:ea typeface="Arial"/>
                <a:cs typeface="Arial"/>
                <a:sym typeface="Arial"/>
              </a:rPr>
              <a:t>Q: 1) Find and draw the corners on the chessboard for each image.</a:t>
            </a:r>
          </a:p>
          <a:p>
            <a:pPr marL="0" indent="0">
              <a:lnSpc>
                <a:spcPct val="100000"/>
              </a:lnSpc>
              <a:spcBef>
                <a:spcPts val="0"/>
              </a:spcBef>
              <a:buNone/>
            </a:pPr>
            <a:r>
              <a:rPr lang="en-US" altLang="zh-TW" sz="2000" dirty="0">
                <a:latin typeface="Arial"/>
                <a:ea typeface="Arial"/>
                <a:cs typeface="Arial"/>
                <a:sym typeface="Arial"/>
              </a:rPr>
              <a:t>          2) Click </a:t>
            </a:r>
            <a:r>
              <a:rPr lang="en-US" sz="2000" dirty="0">
                <a:latin typeface="Arial"/>
                <a:ea typeface="Arial"/>
                <a:cs typeface="Arial"/>
                <a:sym typeface="Arial"/>
              </a:rPr>
              <a:t>button “1.1” to show the result.</a:t>
            </a:r>
          </a:p>
          <a:p>
            <a:pPr marL="342900">
              <a:lnSpc>
                <a:spcPct val="100000"/>
              </a:lnSpc>
              <a:spcBef>
                <a:spcPts val="0"/>
              </a:spcBef>
            </a:pPr>
            <a:r>
              <a:rPr lang="en-US" dirty="0">
                <a:solidFill>
                  <a:srgbClr val="000000"/>
                </a:solidFill>
                <a:latin typeface="Arial"/>
                <a:cs typeface="Arial"/>
              </a:rPr>
              <a:t>Hint : </a:t>
            </a:r>
          </a:p>
          <a:p>
            <a:pPr marL="342900" lvl="1" indent="0">
              <a:lnSpc>
                <a:spcPct val="100000"/>
              </a:lnSpc>
              <a:buSzPct val="25000"/>
              <a:buNone/>
            </a:pPr>
            <a:r>
              <a:rPr lang="en-US" sz="2000" dirty="0" err="1"/>
              <a:t>OpenCV</a:t>
            </a:r>
            <a:r>
              <a:rPr lang="en-US" sz="2000" dirty="0"/>
              <a:t> Textbook Chapter 11 (p. 398</a:t>
            </a:r>
            <a:r>
              <a:rPr lang="zh-TW" altLang="en-US" sz="2000" dirty="0"/>
              <a:t> </a:t>
            </a:r>
            <a:r>
              <a:rPr lang="en-US" altLang="zh-TW" sz="2000" dirty="0"/>
              <a:t>~</a:t>
            </a:r>
            <a:r>
              <a:rPr lang="zh-TW" altLang="en-US" sz="2000" dirty="0"/>
              <a:t> </a:t>
            </a:r>
            <a:r>
              <a:rPr lang="en-US" altLang="zh-TW" sz="2000" dirty="0"/>
              <a:t>p. 399</a:t>
            </a:r>
            <a:r>
              <a:rPr lang="en-US" sz="2000" dirty="0"/>
              <a:t>)</a:t>
            </a:r>
          </a:p>
          <a:p>
            <a:pPr marL="342900" lvl="1" indent="0">
              <a:lnSpc>
                <a:spcPct val="100000"/>
              </a:lnSpc>
              <a:buSzPct val="25000"/>
              <a:buNone/>
            </a:pPr>
            <a:r>
              <a:rPr lang="en-US" altLang="zh-TW" sz="2000" dirty="0" err="1"/>
              <a:t>cvShowImage</a:t>
            </a:r>
            <a:r>
              <a:rPr lang="en-US" altLang="zh-TW" sz="2000" dirty="0"/>
              <a:t>(…);</a:t>
            </a:r>
            <a:endParaRPr lang="en-US" sz="2000" dirty="0"/>
          </a:p>
          <a:p>
            <a:pPr marL="342900" lvl="1" indent="-342900">
              <a:lnSpc>
                <a:spcPct val="100000"/>
              </a:lnSpc>
              <a:buFont typeface="Wingdings" panose="05000000000000000000" pitchFamily="2" charset="2"/>
              <a:buChar char="q"/>
            </a:pPr>
            <a:r>
              <a:rPr lang="en-US" sz="2000" dirty="0"/>
              <a:t>Ex:</a:t>
            </a:r>
          </a:p>
        </p:txBody>
      </p:sp>
      <p:sp>
        <p:nvSpPr>
          <p:cNvPr id="125" name="Shape 125"/>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8" name="Shape 132">
            <a:extLst>
              <a:ext uri="{FF2B5EF4-FFF2-40B4-BE49-F238E27FC236}">
                <a16:creationId xmlns:a16="http://schemas.microsoft.com/office/drawing/2014/main" id="{F1A23649-9485-491F-AE1F-5325150B7560}"/>
              </a:ext>
            </a:extLst>
          </p:cNvPr>
          <p:cNvSpPr txBox="1">
            <a:spLocks/>
          </p:cNvSpPr>
          <p:nvPr/>
        </p:nvSpPr>
        <p:spPr>
          <a:xfrm>
            <a:off x="7074330" y="6579656"/>
            <a:ext cx="2057399" cy="273844"/>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C66640F2-0FCF-4486-8D32-8483D6227A2F}"/>
              </a:ext>
            </a:extLst>
          </p:cNvPr>
          <p:cNvSpPr/>
          <p:nvPr/>
        </p:nvSpPr>
        <p:spPr>
          <a:xfrm>
            <a:off x="591128" y="3872392"/>
            <a:ext cx="1636258" cy="385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圖片 2"/>
          <p:cNvPicPr>
            <a:picLocks noChangeAspect="1"/>
          </p:cNvPicPr>
          <p:nvPr/>
        </p:nvPicPr>
        <p:blipFill rotWithShape="1">
          <a:blip r:embed="rId4">
            <a:extLst>
              <a:ext uri="{28A0092B-C50C-407E-A947-70E740481C1C}">
                <a14:useLocalDpi xmlns:a14="http://schemas.microsoft.com/office/drawing/2010/main" val="0"/>
              </a:ext>
            </a:extLst>
          </a:blip>
          <a:srcRect l="509" t="8134" r="368" b="6933"/>
          <a:stretch/>
        </p:blipFill>
        <p:spPr>
          <a:xfrm>
            <a:off x="4930379" y="3155662"/>
            <a:ext cx="4102808" cy="2912077"/>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1820</Words>
  <Application>Microsoft Office PowerPoint</Application>
  <PresentationFormat>全屏显示(4:3)</PresentationFormat>
  <Paragraphs>216</Paragraphs>
  <Slides>17</Slides>
  <Notes>13</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Noto Sans Symbols</vt:lpstr>
      <vt:lpstr>Arial</vt:lpstr>
      <vt:lpstr>Calibri</vt:lpstr>
      <vt:lpstr>Cambria Math</vt:lpstr>
      <vt:lpstr>Consolas</vt:lpstr>
      <vt:lpstr>Monaco</vt:lpstr>
      <vt:lpstr>Wingdings</vt:lpstr>
      <vt:lpstr>Office 佈景主題</vt:lpstr>
      <vt:lpstr>1_Office 佈景主題</vt:lpstr>
      <vt:lpstr>影像處理、電腦視覺及深度學習概論 (Introduction to Image Processing, Computer Vision and Deep Learning)  Homework 2</vt:lpstr>
      <vt:lpstr>Notice (1/2)</vt:lpstr>
      <vt:lpstr>Notice (2/2)</vt:lpstr>
      <vt:lpstr>Assignment scoring (Total: 100%)</vt:lpstr>
      <vt:lpstr>1. (20%) Find Contour      (出題：Shan)</vt:lpstr>
      <vt:lpstr>PowerPoint 演示文稿</vt:lpstr>
      <vt:lpstr>PowerPoint 演示文稿</vt:lpstr>
      <vt:lpstr>2. (20%) Camera Calibration                          (出題：Max)</vt:lpstr>
      <vt:lpstr>2.1 (5%) Corner Detection </vt:lpstr>
      <vt:lpstr>2.2 (5%) Find the Intrinsic Matrix </vt:lpstr>
      <vt:lpstr>2.3 (5%) Find the Extrinsic Matrix </vt:lpstr>
      <vt:lpstr>2.4 (5%) Find the Distortion Matrix </vt:lpstr>
      <vt:lpstr>3. (20%) Augmented Reality         (出題：Oran)</vt:lpstr>
      <vt:lpstr>4. (20%) Stereo Disparity Map    (出題：Oran)</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影像處理、電腦視覺及深度學習概論 (Introduction to Image Processing, Computer Vision and Deep Learning)  Homework 2</dc:title>
  <dc:creator>USER</dc:creator>
  <cp:lastModifiedBy>为</cp:lastModifiedBy>
  <cp:revision>31</cp:revision>
  <dcterms:modified xsi:type="dcterms:W3CDTF">2020-12-03T14:57:23Z</dcterms:modified>
</cp:coreProperties>
</file>